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tiff" ContentType="image/tiff"/>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257" r:id="rId3"/>
    <p:sldId id="276" r:id="rId4"/>
    <p:sldId id="341" r:id="rId5"/>
    <p:sldId id="267" r:id="rId6"/>
    <p:sldId id="272" r:id="rId7"/>
    <p:sldId id="258" r:id="rId8"/>
    <p:sldId id="271" r:id="rId9"/>
    <p:sldId id="277" r:id="rId10"/>
    <p:sldId id="273" r:id="rId11"/>
    <p:sldId id="278" r:id="rId12"/>
    <p:sldId id="342" r:id="rId13"/>
    <p:sldId id="323" r:id="rId14"/>
    <p:sldId id="281" r:id="rId15"/>
    <p:sldId id="261" r:id="rId16"/>
    <p:sldId id="274" r:id="rId17"/>
    <p:sldId id="345" r:id="rId18"/>
    <p:sldId id="282" r:id="rId19"/>
    <p:sldId id="283" r:id="rId20"/>
    <p:sldId id="339" r:id="rId21"/>
    <p:sldId id="338" r:id="rId22"/>
    <p:sldId id="316" r:id="rId23"/>
    <p:sldId id="319" r:id="rId24"/>
    <p:sldId id="279" r:id="rId25"/>
    <p:sldId id="286" r:id="rId26"/>
    <p:sldId id="321" r:id="rId27"/>
    <p:sldId id="287" r:id="rId28"/>
    <p:sldId id="322" r:id="rId29"/>
    <p:sldId id="288" r:id="rId30"/>
    <p:sldId id="280" r:id="rId31"/>
    <p:sldId id="346" r:id="rId32"/>
    <p:sldId id="289" r:id="rId33"/>
    <p:sldId id="290" r:id="rId34"/>
    <p:sldId id="337" r:id="rId35"/>
    <p:sldId id="291" r:id="rId36"/>
    <p:sldId id="336" r:id="rId37"/>
    <p:sldId id="292" r:id="rId38"/>
    <p:sldId id="293" r:id="rId39"/>
    <p:sldId id="294" r:id="rId40"/>
    <p:sldId id="295" r:id="rId41"/>
    <p:sldId id="326" r:id="rId42"/>
    <p:sldId id="327" r:id="rId43"/>
    <p:sldId id="298" r:id="rId44"/>
    <p:sldId id="299" r:id="rId45"/>
    <p:sldId id="266" r:id="rId46"/>
    <p:sldId id="344" r:id="rId47"/>
    <p:sldId id="315" r:id="rId48"/>
  </p:sldIdLst>
  <p:sldSz cx="9144000" cy="6858000" type="screen4x3"/>
  <p:notesSz cx="9906000" cy="67691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DFF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9" autoAdjust="0"/>
    <p:restoredTop sz="94660"/>
  </p:normalViewPr>
  <p:slideViewPr>
    <p:cSldViewPr>
      <p:cViewPr varScale="1">
        <p:scale>
          <a:sx n="123" d="100"/>
          <a:sy n="123" d="100"/>
        </p:scale>
        <p:origin x="-120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4292600" cy="33845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5611108" y="0"/>
            <a:ext cx="4292600" cy="338455"/>
          </a:xfrm>
          <a:prstGeom prst="rect">
            <a:avLst/>
          </a:prstGeom>
        </p:spPr>
        <p:txBody>
          <a:bodyPr vert="horz" lIns="91440" tIns="45720" rIns="91440" bIns="45720" rtlCol="0"/>
          <a:lstStyle>
            <a:lvl1pPr algn="r">
              <a:defRPr sz="1200"/>
            </a:lvl1pPr>
          </a:lstStyle>
          <a:p>
            <a:fld id="{D2CCE215-EC4C-460F-93F0-F922DFA5BB93}" type="datetimeFigureOut">
              <a:rPr kumimoji="1" lang="ja-JP" altLang="en-US" smtClean="0"/>
              <a:pPr/>
              <a:t>2011/1/28</a:t>
            </a:fld>
            <a:endParaRPr kumimoji="1" lang="ja-JP" altLang="en-US"/>
          </a:p>
        </p:txBody>
      </p:sp>
      <p:sp>
        <p:nvSpPr>
          <p:cNvPr id="4" name="フッター プレースホルダ 3"/>
          <p:cNvSpPr>
            <a:spLocks noGrp="1"/>
          </p:cNvSpPr>
          <p:nvPr>
            <p:ph type="ftr" sz="quarter" idx="2"/>
          </p:nvPr>
        </p:nvSpPr>
        <p:spPr>
          <a:xfrm>
            <a:off x="0" y="6429470"/>
            <a:ext cx="4292600" cy="33845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5611108" y="6429470"/>
            <a:ext cx="4292600" cy="338455"/>
          </a:xfrm>
          <a:prstGeom prst="rect">
            <a:avLst/>
          </a:prstGeom>
        </p:spPr>
        <p:txBody>
          <a:bodyPr vert="horz" lIns="91440" tIns="45720" rIns="91440" bIns="45720" rtlCol="0" anchor="b"/>
          <a:lstStyle>
            <a:lvl1pPr algn="r">
              <a:defRPr sz="1200"/>
            </a:lvl1pPr>
          </a:lstStyle>
          <a:p>
            <a:fld id="{14C61BC8-FF70-4F9B-86F9-0DBC10277DC6}"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4292600" cy="33845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5611108" y="0"/>
            <a:ext cx="4292600" cy="338455"/>
          </a:xfrm>
          <a:prstGeom prst="rect">
            <a:avLst/>
          </a:prstGeom>
        </p:spPr>
        <p:txBody>
          <a:bodyPr vert="horz" lIns="91440" tIns="45720" rIns="91440" bIns="45720" rtlCol="0"/>
          <a:lstStyle>
            <a:lvl1pPr algn="r">
              <a:defRPr sz="1200"/>
            </a:lvl1pPr>
          </a:lstStyle>
          <a:p>
            <a:fld id="{6A799915-E8AD-4D40-8CA5-F9DBFD9F3203}" type="datetimeFigureOut">
              <a:rPr kumimoji="1" lang="ja-JP" altLang="en-US" smtClean="0"/>
              <a:pPr/>
              <a:t>2011/1/28</a:t>
            </a:fld>
            <a:endParaRPr kumimoji="1" lang="ja-JP" altLang="en-US"/>
          </a:p>
        </p:txBody>
      </p:sp>
      <p:sp>
        <p:nvSpPr>
          <p:cNvPr id="4" name="スライド イメージ プレースホルダ 3"/>
          <p:cNvSpPr>
            <a:spLocks noGrp="1" noRot="1" noChangeAspect="1"/>
          </p:cNvSpPr>
          <p:nvPr>
            <p:ph type="sldImg" idx="2"/>
          </p:nvPr>
        </p:nvSpPr>
        <p:spPr>
          <a:xfrm>
            <a:off x="3260725" y="508000"/>
            <a:ext cx="3384550" cy="25384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990600" y="3215323"/>
            <a:ext cx="7924800" cy="3046095"/>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6429470"/>
            <a:ext cx="4292600" cy="3384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5611108" y="6429470"/>
            <a:ext cx="4292600" cy="338455"/>
          </a:xfrm>
          <a:prstGeom prst="rect">
            <a:avLst/>
          </a:prstGeom>
        </p:spPr>
        <p:txBody>
          <a:bodyPr vert="horz" lIns="91440" tIns="45720" rIns="91440" bIns="45720" rtlCol="0" anchor="b"/>
          <a:lstStyle>
            <a:lvl1pPr algn="r">
              <a:defRPr sz="1200"/>
            </a:lvl1pPr>
          </a:lstStyle>
          <a:p>
            <a:fld id="{53FF9595-1FFE-4F46-8BE1-D6BCE2377C1A}"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6627"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dirty="0" smtClean="0"/>
          </a:p>
        </p:txBody>
      </p:sp>
      <p:sp>
        <p:nvSpPr>
          <p:cNvPr id="26628"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F18B5A-756B-4B38-BACF-59F0AEFBB742}" type="slidenum">
              <a:rPr lang="ja-JP" altLang="en-US"/>
              <a:pPr fontAlgn="base">
                <a:spcBef>
                  <a:spcPct val="0"/>
                </a:spcBef>
                <a:spcAft>
                  <a:spcPct val="0"/>
                </a:spcAft>
              </a:pPr>
              <a:t>10</a:t>
            </a:fld>
            <a:endParaRPr lang="en-US" altLang="ja-JP"/>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1747"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dirty="0" smtClean="0"/>
          </a:p>
        </p:txBody>
      </p:sp>
      <p:sp>
        <p:nvSpPr>
          <p:cNvPr id="31748"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E242DB5-EED4-4DA2-A1A6-A1100227A9D8}" type="slidenum">
              <a:rPr lang="ja-JP" altLang="en-US"/>
              <a:pPr fontAlgn="base">
                <a:spcBef>
                  <a:spcPct val="0"/>
                </a:spcBef>
                <a:spcAft>
                  <a:spcPct val="0"/>
                </a:spcAft>
              </a:pPr>
              <a:t>16</a:t>
            </a:fld>
            <a:endParaRPr lang="en-US" altLang="ja-JP"/>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5603"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25604"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64BC7D0-8F70-4682-87F2-9F27249CC74B}" type="slidenum">
              <a:rPr lang="ja-JP" altLang="en-US"/>
              <a:pPr fontAlgn="base">
                <a:spcBef>
                  <a:spcPct val="0"/>
                </a:spcBef>
                <a:spcAft>
                  <a:spcPct val="0"/>
                </a:spcAft>
              </a:pPr>
              <a:t>18</a:t>
            </a:fld>
            <a:endParaRPr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a:spcBef>
                <a:spcPct val="0"/>
              </a:spcBef>
            </a:pPr>
            <a:r>
              <a:rPr lang="ja-JP" altLang="en-US" dirty="0" smtClean="0"/>
              <a:t>ロータマー最適化（Ｓｉｄｅ</a:t>
            </a:r>
            <a:r>
              <a:rPr lang="en-US" altLang="ja-JP" dirty="0" smtClean="0"/>
              <a:t>-Chain </a:t>
            </a:r>
            <a:r>
              <a:rPr lang="en-US" altLang="ja-JP" dirty="0" err="1" smtClean="0"/>
              <a:t>Rotamer</a:t>
            </a:r>
            <a:r>
              <a:rPr lang="en-US" altLang="ja-JP" dirty="0" smtClean="0"/>
              <a:t> Modeling</a:t>
            </a:r>
            <a:r>
              <a:rPr lang="ja-JP" altLang="en-US" dirty="0" err="1" smtClean="0"/>
              <a:t>、</a:t>
            </a:r>
            <a:r>
              <a:rPr lang="en-US" altLang="ja-JP" dirty="0" err="1" smtClean="0"/>
              <a:t>Rotamer</a:t>
            </a:r>
            <a:r>
              <a:rPr lang="en-US" altLang="ja-JP" dirty="0" smtClean="0"/>
              <a:t> Optimizations</a:t>
            </a:r>
            <a:r>
              <a:rPr lang="ja-JP" altLang="en-US" dirty="0" smtClean="0"/>
              <a:t>）</a:t>
            </a:r>
          </a:p>
          <a:p>
            <a:pPr>
              <a:spcBef>
                <a:spcPct val="0"/>
              </a:spcBef>
            </a:pPr>
            <a:r>
              <a:rPr lang="ja-JP" altLang="en-US" dirty="0" smtClean="0"/>
              <a:t>背景：　疎水性アミノ酸残基はタンパク内部およびタンパク表面でほとんど異なるロータマーを採用しません。これは疎水性残基の関与する相互作用形態に関係しています。</a:t>
            </a:r>
          </a:p>
          <a:p>
            <a:pPr>
              <a:spcBef>
                <a:spcPct val="0"/>
              </a:spcBef>
            </a:pPr>
            <a:r>
              <a:rPr lang="ja-JP" altLang="en-US" dirty="0" smtClean="0"/>
              <a:t>背景：　極性および荷電アミノ酸残基はタンパク内部では同様にほとんど異なるロータマーを採用しませんが、タンパク表面ではロータマーは一定ではありません。</a:t>
            </a:r>
          </a:p>
          <a:p>
            <a:pPr>
              <a:spcBef>
                <a:spcPct val="0"/>
              </a:spcBef>
            </a:pPr>
            <a:r>
              <a:rPr lang="ja-JP" altLang="en-US" dirty="0" smtClean="0"/>
              <a:t>背景：　各アミノ酸側鎖がとりうるロータマーには統計的な傾向があります。</a:t>
            </a:r>
          </a:p>
          <a:p>
            <a:pPr>
              <a:spcBef>
                <a:spcPct val="0"/>
              </a:spcBef>
            </a:pPr>
            <a:r>
              <a:rPr lang="ja-JP" altLang="en-US" dirty="0" smtClean="0"/>
              <a:t>言い換えれば、側鎖ロータマーのモデリングは以上の化学的根拠に基づいて行われる必要があります。</a:t>
            </a:r>
          </a:p>
          <a:p>
            <a:pPr>
              <a:spcBef>
                <a:spcPct val="0"/>
              </a:spcBef>
            </a:pPr>
            <a:r>
              <a:rPr lang="ja-JP" altLang="en-US" dirty="0" smtClean="0"/>
              <a:t>特に、ドッキングスタディー等に用いるタンパクモデルではアラインメントの正確さのみならず、側鎖ロータマーの正確さが要求されます。これは一残基でもロータマーを間違えると、全く異なる基質結合部位形状を与えてしまうからです（ただし、実際には、良好な結果が得られること自体がまれである中で、アラインメントや側鎖ロータマーさらには全体構造のでたらめなモデルが、一見良好な結果を与えるということがしばしば起こります。つまり、既存の技術がその程度のものであるということを認識しておく必要があります）。</a:t>
            </a:r>
          </a:p>
          <a:p>
            <a:pPr>
              <a:spcBef>
                <a:spcPct val="0"/>
              </a:spcBef>
            </a:pPr>
            <a:r>
              <a:rPr lang="ja-JP" altLang="en-US" dirty="0" smtClean="0"/>
              <a:t>使用モジュールプログラム：</a:t>
            </a:r>
            <a:r>
              <a:rPr lang="en-US" altLang="ja-JP" dirty="0" smtClean="0"/>
              <a:t>Side Chain </a:t>
            </a:r>
            <a:r>
              <a:rPr lang="en-US" altLang="ja-JP" dirty="0" err="1" smtClean="0"/>
              <a:t>Rotamer</a:t>
            </a:r>
            <a:r>
              <a:rPr lang="en-US" altLang="ja-JP" dirty="0" smtClean="0"/>
              <a:t> Modeling program</a:t>
            </a:r>
            <a:endParaRPr lang="ja-JP" altLang="en-US"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19</a:t>
            </a:fld>
            <a:endParaRPr kumimoji="1" lang="ja-JP"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4. </a:t>
            </a:r>
            <a:r>
              <a:rPr kumimoji="1" lang="ja-JP" altLang="en-US" dirty="0" smtClean="0"/>
              <a:t>タイトルを変更</a:t>
            </a:r>
            <a:endParaRPr kumimoji="1" lang="ja-JP" altLang="en-US" dirty="0"/>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20</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2771"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32772"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15B14A-EB6E-4023-9C19-94CB3BE9F3A1}" type="slidenum">
              <a:rPr lang="ja-JP" altLang="en-US"/>
              <a:pPr fontAlgn="base">
                <a:spcBef>
                  <a:spcPct val="0"/>
                </a:spcBef>
                <a:spcAft>
                  <a:spcPct val="0"/>
                </a:spcAft>
              </a:pPr>
              <a:t>21</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6488DA-FF2E-43E3-A6FE-8CA9F63C755F}" type="slidenum">
              <a:rPr lang="en-US" altLang="ja-JP"/>
              <a:pPr fontAlgn="base">
                <a:spcBef>
                  <a:spcPct val="0"/>
                </a:spcBef>
                <a:spcAft>
                  <a:spcPct val="0"/>
                </a:spcAft>
              </a:pPr>
              <a:t>22</a:t>
            </a:fld>
            <a:endParaRPr lang="en-US" altLang="ja-JP"/>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ja-JP"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1ADA572-8029-4EE7-90AF-A84915FB5B02}" type="slidenum">
              <a:rPr lang="en-US" altLang="ja-JP"/>
              <a:pPr fontAlgn="base">
                <a:spcBef>
                  <a:spcPct val="0"/>
                </a:spcBef>
                <a:spcAft>
                  <a:spcPct val="0"/>
                </a:spcAft>
              </a:pPr>
              <a:t>23</a:t>
            </a:fld>
            <a:endParaRPr lang="en-US" altLang="ja-JP"/>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24</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5603"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ja-JP" altLang="en-US" dirty="0" smtClean="0"/>
              <a:t>図は模式図</a:t>
            </a:r>
          </a:p>
        </p:txBody>
      </p:sp>
      <p:sp>
        <p:nvSpPr>
          <p:cNvPr id="25604" name="スライド番号プレースホルダ 3"/>
          <p:cNvSpPr txBox="1">
            <a:spLocks noGrp="1"/>
          </p:cNvSpPr>
          <p:nvPr/>
        </p:nvSpPr>
        <p:spPr bwMode="auto">
          <a:xfrm>
            <a:off x="5611813" y="6429375"/>
            <a:ext cx="4292600" cy="338138"/>
          </a:xfrm>
          <a:prstGeom prst="rect">
            <a:avLst/>
          </a:prstGeom>
          <a:noFill/>
          <a:ln w="9525">
            <a:noFill/>
            <a:miter lim="800000"/>
            <a:headEnd/>
            <a:tailEnd/>
          </a:ln>
        </p:spPr>
        <p:txBody>
          <a:bodyPr lIns="91418" tIns="45709" rIns="91418" bIns="45709" anchor="b"/>
          <a:lstStyle/>
          <a:p>
            <a:pPr algn="r"/>
            <a:fld id="{222A79AA-1C29-4699-B0C5-6B078ADF0165}" type="slidenum">
              <a:rPr lang="ja-JP" altLang="en-US" sz="1200">
                <a:latin typeface="Calibri" pitchFamily="34" charset="0"/>
              </a:rPr>
              <a:pPr algn="r"/>
              <a:t>25</a:t>
            </a:fld>
            <a:endParaRPr lang="en-US" altLang="ja-JP" sz="1200" dirty="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反応座標　主成分分析</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A5BD10D-583A-49F9-A3BC-FFF1EC97C030}" type="slidenum">
              <a:rPr lang="ja-JP" altLang="en-US" smtClean="0"/>
              <a:pPr>
                <a:defRPr/>
              </a:pPr>
              <a:t>26</a:t>
            </a:fld>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27</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39.6±18.8  11.9±4.2%</a:t>
            </a:r>
            <a:endParaRPr kumimoji="1" lang="ja-JP" altLang="en-US" dirty="0"/>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28</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29</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3</a:t>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30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31</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32</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1747"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dirty="0" smtClean="0"/>
          </a:p>
        </p:txBody>
      </p:sp>
      <p:sp>
        <p:nvSpPr>
          <p:cNvPr id="22532"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148D93-0A71-442F-B600-AA83BD6DDC2A}" type="slidenum">
              <a:rPr lang="ja-JP" altLang="en-US"/>
              <a:pPr fontAlgn="base">
                <a:spcBef>
                  <a:spcPct val="0"/>
                </a:spcBef>
                <a:spcAft>
                  <a:spcPct val="0"/>
                </a:spcAft>
                <a:defRPr/>
              </a:pPr>
              <a:t>33</a:t>
            </a:fld>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457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dirty="0" smtClean="0"/>
          </a:p>
        </p:txBody>
      </p:sp>
      <p:sp>
        <p:nvSpPr>
          <p:cNvPr id="18436"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461415-4046-4489-BB0A-02EEE99BAEE8}" type="slidenum">
              <a:rPr lang="ja-JP" altLang="en-US"/>
              <a:pPr fontAlgn="base">
                <a:spcBef>
                  <a:spcPct val="0"/>
                </a:spcBef>
                <a:spcAft>
                  <a:spcPct val="0"/>
                </a:spcAft>
                <a:defRPr/>
              </a:pPr>
              <a:t>34</a:t>
            </a:fld>
            <a:endParaRPr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smtClean="0"/>
              <a:t>Ca</a:t>
            </a:r>
            <a:r>
              <a:rPr kumimoji="1" lang="ja-JP" altLang="en-US" dirty="0" smtClean="0"/>
              <a:t>－</a:t>
            </a:r>
            <a:r>
              <a:rPr kumimoji="1" lang="en-US" altLang="ja-JP" dirty="0" smtClean="0"/>
              <a:t>RMSD</a:t>
            </a:r>
            <a:r>
              <a:rPr kumimoji="1" lang="ja-JP" altLang="en-US" dirty="0" smtClean="0"/>
              <a:t>を強調</a:t>
            </a:r>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2A5BD10D-583A-49F9-A3BC-FFF1EC97C030}" type="slidenum">
              <a:rPr lang="ja-JP" altLang="en-US" smtClean="0"/>
              <a:pPr>
                <a:defRPr/>
              </a:pPr>
              <a:t>35</a:t>
            </a:fld>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遷移回数</a:t>
            </a:r>
            <a:endParaRPr kumimoji="1" lang="ja-JP" altLang="en-US" dirty="0"/>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36</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37</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38</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smtClean="0"/>
              <a:t>エネルギーの深さ</a:t>
            </a:r>
            <a:endParaRPr kumimoji="1" lang="ja-JP" altLang="en-US" dirty="0"/>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39</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4</a:t>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6EB1D16C-D1B1-4F49-863F-60C8BC954CD6}" type="slidenum">
              <a:rPr kumimoji="1" lang="ja-JP" altLang="en-US" smtClean="0"/>
              <a:pPr/>
              <a:t>40</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4DC332E-AA75-4DE2-A9E5-93C2758893FC}" type="slidenum">
              <a:rPr kumimoji="1" lang="ja-JP" altLang="en-US" smtClean="0"/>
              <a:pPr/>
              <a:t>41</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31747"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ja-JP" dirty="0" smtClean="0"/>
              <a:t>200 </a:t>
            </a:r>
            <a:r>
              <a:rPr lang="en-US" altLang="ja-JP" dirty="0" err="1" smtClean="0"/>
              <a:t>ps</a:t>
            </a:r>
            <a:r>
              <a:rPr lang="en-US" altLang="ja-JP" dirty="0" smtClean="0"/>
              <a:t> + 100</a:t>
            </a:r>
            <a:r>
              <a:rPr lang="en-US" altLang="ja-JP" baseline="0" dirty="0" smtClean="0"/>
              <a:t> </a:t>
            </a:r>
            <a:r>
              <a:rPr lang="en-US" altLang="ja-JP" baseline="0" dirty="0" err="1" smtClean="0"/>
              <a:t>ps</a:t>
            </a:r>
            <a:r>
              <a:rPr lang="en-US" altLang="ja-JP" baseline="0" dirty="0" smtClean="0"/>
              <a:t> + 100 </a:t>
            </a:r>
            <a:r>
              <a:rPr lang="en-US" altLang="ja-JP" baseline="0" dirty="0" err="1" smtClean="0"/>
              <a:t>ps</a:t>
            </a:r>
            <a:r>
              <a:rPr lang="en-US" altLang="ja-JP" baseline="0" dirty="0" smtClean="0"/>
              <a:t> = 400 </a:t>
            </a:r>
            <a:r>
              <a:rPr lang="en-US" altLang="ja-JP" baseline="0" dirty="0" err="1" smtClean="0"/>
              <a:t>ps</a:t>
            </a:r>
            <a:r>
              <a:rPr lang="en-US" altLang="ja-JP" baseline="0" dirty="0" smtClean="0"/>
              <a:t> </a:t>
            </a:r>
            <a:r>
              <a:rPr lang="ja-JP" altLang="en-US" baseline="0" dirty="0" smtClean="0"/>
              <a:t>平衡化</a:t>
            </a:r>
            <a:r>
              <a:rPr lang="en-US" altLang="ja-JP" dirty="0" smtClean="0"/>
              <a:t> </a:t>
            </a:r>
            <a:endParaRPr lang="ja-JP" altLang="en-US" dirty="0" smtClean="0"/>
          </a:p>
        </p:txBody>
      </p:sp>
      <p:sp>
        <p:nvSpPr>
          <p:cNvPr id="22532" name="スライド番号プレースホル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148D93-0A71-442F-B600-AA83BD6DDC2A}" type="slidenum">
              <a:rPr lang="ja-JP" altLang="en-US"/>
              <a:pPr fontAlgn="base">
                <a:spcBef>
                  <a:spcPct val="0"/>
                </a:spcBef>
                <a:spcAft>
                  <a:spcPct val="0"/>
                </a:spcAft>
                <a:defRPr/>
              </a:pPr>
              <a:t>42</a:t>
            </a:fld>
            <a:endParaRPr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4DC332E-AA75-4DE2-A9E5-93C2758893FC}" type="slidenum">
              <a:rPr kumimoji="1" lang="ja-JP" altLang="en-US" smtClean="0"/>
              <a:pPr/>
              <a:t>43</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4DC332E-AA75-4DE2-A9E5-93C2758893FC}" type="slidenum">
              <a:rPr kumimoji="1" lang="ja-JP" altLang="en-US" smtClean="0"/>
              <a:pPr/>
              <a:t>44</a:t>
            </a:fld>
            <a:endParaRPr kumimoji="1"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45</a:t>
            </a:fld>
            <a:endParaRPr kumimoji="1"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46</a:t>
            </a:fld>
            <a:endParaRPr kumimoji="1"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FD07F44-72D6-422E-A17F-05FDFC655887}" type="slidenum">
              <a:rPr kumimoji="1" lang="ja-JP" altLang="en-US" smtClean="0"/>
              <a:pPr/>
              <a:t>47</a:t>
            </a:fld>
            <a:endParaRPr kumimoji="1" lang="ja-JP"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8675"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dirty="0" smtClean="0"/>
          </a:p>
        </p:txBody>
      </p:sp>
      <p:sp>
        <p:nvSpPr>
          <p:cNvPr id="28676"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36A3BF3-6B81-41BD-8B2C-568220855CBF}" type="slidenum">
              <a:rPr lang="ja-JP" altLang="en-US"/>
              <a:pPr fontAlgn="base">
                <a:spcBef>
                  <a:spcPct val="0"/>
                </a:spcBef>
                <a:spcAft>
                  <a:spcPct val="0"/>
                </a:spcAft>
              </a:pPr>
              <a:t>6</a:t>
            </a:fld>
            <a:endParaRPr lang="en-US" altLang="ja-JP"/>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29699" name="ノート プレースホル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ja-JP" altLang="en-US" smtClean="0"/>
          </a:p>
        </p:txBody>
      </p:sp>
      <p:sp>
        <p:nvSpPr>
          <p:cNvPr id="29700" name="スライド番号プレースホル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863D23-7F53-42B7-A494-45413EDA6B74}" type="slidenum">
              <a:rPr lang="ja-JP" altLang="en-US"/>
              <a:pPr fontAlgn="base">
                <a:spcBef>
                  <a:spcPct val="0"/>
                </a:spcBef>
                <a:spcAft>
                  <a:spcPct val="0"/>
                </a:spcAft>
              </a:pPr>
              <a:t>8</a:t>
            </a:fld>
            <a:endParaRPr lang="en-US" altLang="ja-JP"/>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53FF9595-1FFE-4F46-8BE1-D6BCE2377C1A}"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38852DDC-A4BF-40F2-AC57-800548B034BF}" type="datetime1">
              <a:rPr kumimoji="1" lang="ja-JP" altLang="en-US" smtClean="0"/>
              <a:pPr/>
              <a:t>2011/1/28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B2C0A51-D84E-4795-97CC-5D1960B01346}" type="slidenum">
              <a:rPr lang="ja-JP" altLang="en-US" smtClean="0"/>
              <a:pPr/>
              <a:t>&lt;#&gt;</a:t>
            </a:fld>
            <a:endParaRPr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7341CAAF-940F-4B98-AD57-9E997C7B0734}" type="datetime1">
              <a:rPr kumimoji="1" lang="ja-JP" altLang="en-US" smtClean="0"/>
              <a:pPr/>
              <a:t>2011/1/28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38C40B6C-C040-4B0B-9C52-08F540E676DC}" type="datetime1">
              <a:rPr kumimoji="1" lang="ja-JP" altLang="en-US" smtClean="0"/>
              <a:pPr/>
              <a:t>2011/1/28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457200" y="274638"/>
            <a:ext cx="8229600" cy="1143000"/>
          </a:xfrm>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quarter" idx="1"/>
          </p:nvPr>
        </p:nvSpPr>
        <p:spPr>
          <a:xfrm>
            <a:off x="457200" y="1600200"/>
            <a:ext cx="4038600" cy="2185988"/>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quarter" idx="2"/>
          </p:nvPr>
        </p:nvSpPr>
        <p:spPr>
          <a:xfrm>
            <a:off x="4648200" y="1600200"/>
            <a:ext cx="4038600" cy="2185988"/>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457200" y="3938588"/>
            <a:ext cx="4038600" cy="2187575"/>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コンテンツ プレースホルダ 5"/>
          <p:cNvSpPr>
            <a:spLocks noGrp="1"/>
          </p:cNvSpPr>
          <p:nvPr>
            <p:ph sz="quarter" idx="4"/>
          </p:nvPr>
        </p:nvSpPr>
        <p:spPr>
          <a:xfrm>
            <a:off x="4648200" y="3938588"/>
            <a:ext cx="4038600" cy="2187575"/>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p:txBody>
          <a:bodyPr/>
          <a:lstStyle>
            <a:lvl1pPr>
              <a:defRPr smtClean="0"/>
            </a:lvl1pPr>
          </a:lstStyle>
          <a:p>
            <a:pPr>
              <a:defRPr/>
            </a:pPr>
            <a:fld id="{F6D73FD3-D2FD-47EB-A794-4A57E387B436}" type="datetime1">
              <a:rPr lang="ja-JP" altLang="en-US" smtClean="0"/>
              <a:pPr>
                <a:defRPr/>
              </a:pPr>
              <a:t>2011/1/28</a:t>
            </a:fld>
            <a:endParaRPr lang="en-US" altLang="ja-JP" dirty="0"/>
          </a:p>
        </p:txBody>
      </p:sp>
      <p:sp>
        <p:nvSpPr>
          <p:cNvPr id="8" name="Rectangle 5"/>
          <p:cNvSpPr>
            <a:spLocks noGrp="1" noChangeArrowheads="1"/>
          </p:cNvSpPr>
          <p:nvPr>
            <p:ph type="ftr" sz="quarter" idx="11"/>
          </p:nvPr>
        </p:nvSpPr>
        <p:spPr/>
        <p:txBody>
          <a:bodyPr/>
          <a:lstStyle>
            <a:lvl1pPr>
              <a:defRPr/>
            </a:lvl1pPr>
          </a:lstStyle>
          <a:p>
            <a:pPr>
              <a:defRPr/>
            </a:pPr>
            <a:endParaRPr lang="en-US" altLang="ja-JP" dirty="0"/>
          </a:p>
        </p:txBody>
      </p:sp>
      <p:sp>
        <p:nvSpPr>
          <p:cNvPr id="9" name="Rectangle 6"/>
          <p:cNvSpPr>
            <a:spLocks noGrp="1" noChangeArrowheads="1"/>
          </p:cNvSpPr>
          <p:nvPr>
            <p:ph type="sldNum" sz="quarter" idx="12"/>
          </p:nvPr>
        </p:nvSpPr>
        <p:spPr/>
        <p:txBody>
          <a:bodyPr/>
          <a:lstStyle>
            <a:lvl1pPr>
              <a:defRPr/>
            </a:lvl1pPr>
          </a:lstStyle>
          <a:p>
            <a:pPr>
              <a:defRPr/>
            </a:pPr>
            <a:fld id="{6BDD3E62-EFFB-49F4-ADAF-2F8973567F12}" type="slidenum">
              <a:rPr lang="en-US" altLang="ja-JP"/>
              <a:pPr>
                <a:defRPr/>
              </a:pPr>
              <a:t>&lt;#&gt;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EDCF148-6D09-4B48-85E5-EBD57B2B2300}" type="datetime1">
              <a:rPr kumimoji="1" lang="ja-JP" altLang="en-US" smtClean="0"/>
              <a:pPr/>
              <a:t>2011/1/28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B2C0A51-D84E-4795-97CC-5D1960B01346}" type="slidenum">
              <a:rPr lang="ja-JP" altLang="en-US" smtClean="0"/>
              <a:pPr/>
              <a:t>&lt;#&gt;</a:t>
            </a:fld>
            <a:endParaRPr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F5E14B6F-49AF-4B2D-B114-6586246A1928}" type="datetime1">
              <a:rPr kumimoji="1" lang="ja-JP" altLang="en-US" smtClean="0"/>
              <a:pPr/>
              <a:t>2011/1/28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CCB05F09-EA59-4CB0-BA7C-E7BC6DD678C8}" type="datetime1">
              <a:rPr kumimoji="1" lang="ja-JP" altLang="en-US" smtClean="0"/>
              <a:pPr/>
              <a:t>2011/1/28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1F7194D-3544-4074-8A59-5F92DE8FB9E4}" type="datetime1">
              <a:rPr kumimoji="1" lang="ja-JP" altLang="en-US" smtClean="0"/>
              <a:pPr/>
              <a:t>2011/1/28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6FD02753-88B3-40D2-863C-84DA21688055}" type="datetime1">
              <a:rPr kumimoji="1" lang="ja-JP" altLang="en-US" smtClean="0"/>
              <a:pPr/>
              <a:t>2011/1/28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&lt;#&gt;</a:t>
            </a:fld>
            <a:endParaRPr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0FC806C7-F0F0-4C6D-9036-F1830D0DC98F}" type="datetime1">
              <a:rPr kumimoji="1" lang="ja-JP" altLang="en-US" smtClean="0"/>
              <a:pPr/>
              <a:t>2011/1/28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FB1B9A91-10CD-4AAD-B9FA-E502C58D4D59}" type="datetime1">
              <a:rPr kumimoji="1" lang="ja-JP" altLang="en-US" smtClean="0"/>
              <a:pPr/>
              <a:t>2011/1/28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4CD83C97-8FBE-40D5-8E07-063C25793833}" type="datetime1">
              <a:rPr kumimoji="1" lang="ja-JP" altLang="en-US" smtClean="0"/>
              <a:pPr/>
              <a:t>2011/1/28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1B2C0A51-D84E-4795-97CC-5D1960B01346}"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D719B-F7D9-4536-B9AD-E0FE9EFB5389}" type="datetime1">
              <a:rPr kumimoji="1" lang="ja-JP" altLang="en-US" smtClean="0"/>
              <a:pPr/>
              <a:t>2011/1/28</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C0A51-D84E-4795-97CC-5D1960B01346}" type="slidenum">
              <a:rPr lang="ja-JP" altLang="en-US" smtClean="0"/>
              <a:pPr/>
              <a:t>&lt;#&gt;</a:t>
            </a:fld>
            <a:endParaRPr lang="ja-JP" altLang="en-US" dirty="0"/>
          </a:p>
        </p:txBody>
      </p:sp>
      <p:sp>
        <p:nvSpPr>
          <p:cNvPr id="7" name="テキスト ボックス 6"/>
          <p:cNvSpPr txBox="1"/>
          <p:nvPr userDrawn="1"/>
        </p:nvSpPr>
        <p:spPr>
          <a:xfrm>
            <a:off x="8532440" y="6392361"/>
            <a:ext cx="401072" cy="276999"/>
          </a:xfrm>
          <a:prstGeom prst="rect">
            <a:avLst/>
          </a:prstGeom>
          <a:noFill/>
        </p:spPr>
        <p:txBody>
          <a:bodyPr wrap="none" rtlCol="0">
            <a:spAutoFit/>
          </a:bodyPr>
          <a:lstStyle/>
          <a:p>
            <a:r>
              <a:rPr kumimoji="1" lang="en-US" altLang="ja-JP" sz="1200" dirty="0" smtClean="0">
                <a:solidFill>
                  <a:schemeClr val="bg1">
                    <a:lumMod val="50000"/>
                  </a:schemeClr>
                </a:solidFill>
              </a:rPr>
              <a:t>/47</a:t>
            </a:r>
            <a:endParaRPr kumimoji="1" lang="ja-JP" altLang="en-US" sz="1200"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8.xml"/><Relationship Id="rId7"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9.bin"/><Relationship Id="rId3" Type="http://schemas.openxmlformats.org/officeDocument/2006/relationships/notesSlide" Target="../notesSlides/notesSlide23.xml"/><Relationship Id="rId7" Type="http://schemas.openxmlformats.org/officeDocument/2006/relationships/oleObject" Target="../embeddings/oleObject13.bin"/><Relationship Id="rId12"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oleObject" Target="../embeddings/oleObject17.bin"/><Relationship Id="rId5" Type="http://schemas.openxmlformats.org/officeDocument/2006/relationships/oleObject" Target="../embeddings/oleObject11.bin"/><Relationship Id="rId10" Type="http://schemas.openxmlformats.org/officeDocument/2006/relationships/oleObject" Target="../embeddings/oleObject16.bin"/><Relationship Id="rId4" Type="http://schemas.openxmlformats.org/officeDocument/2006/relationships/oleObject" Target="../embeddings/oleObject10.bin"/><Relationship Id="rId9" Type="http://schemas.openxmlformats.org/officeDocument/2006/relationships/oleObject" Target="../embeddings/oleObject15.bin"/><Relationship Id="rId14" Type="http://schemas.openxmlformats.org/officeDocument/2006/relationships/oleObject" Target="../embeddings/oleObject20.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5.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25.bin"/><Relationship Id="rId4" Type="http://schemas.openxmlformats.org/officeDocument/2006/relationships/image" Target="../media/image38.tiff"/></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1.tiff"/><Relationship Id="rId4" Type="http://schemas.openxmlformats.org/officeDocument/2006/relationships/image" Target="../media/image40.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5" Type="http://schemas.openxmlformats.org/officeDocument/2006/relationships/image" Target="../media/image44.png"/><Relationship Id="rId4"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tiff"/><Relationship Id="rId4" Type="http://schemas.openxmlformats.org/officeDocument/2006/relationships/image" Target="../media/image53.tiff"/></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tiff"/><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66.png"/><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280" y="2132856"/>
            <a:ext cx="9286800" cy="1442591"/>
          </a:xfrm>
        </p:spPr>
        <p:txBody>
          <a:bodyPr>
            <a:noAutofit/>
          </a:bodyPr>
          <a:lstStyle/>
          <a:p>
            <a:r>
              <a:rPr kumimoji="1" lang="ja-JP" altLang="en-US" sz="3600" dirty="0" smtClean="0"/>
              <a:t>超</a:t>
            </a:r>
            <a:r>
              <a:rPr lang="ja-JP" altLang="en-US" sz="3600" dirty="0" smtClean="0"/>
              <a:t>並列マルチスケールシミュレーションによる</a:t>
            </a:r>
            <a:r>
              <a:rPr lang="en-US" altLang="ja-JP" sz="3600" dirty="0" smtClean="0"/>
              <a:t/>
            </a:r>
            <a:br>
              <a:rPr lang="en-US" altLang="ja-JP" sz="3600" dirty="0" smtClean="0"/>
            </a:br>
            <a:r>
              <a:rPr lang="ja-JP" altLang="en-US" sz="3600" dirty="0"/>
              <a:t>生体</a:t>
            </a:r>
            <a:r>
              <a:rPr lang="ja-JP" altLang="en-US" sz="3600" dirty="0" smtClean="0"/>
              <a:t>分子の自由エネルギー地形解析</a:t>
            </a:r>
            <a:endParaRPr kumimoji="1" lang="ja-JP" altLang="en-US" sz="3600" dirty="0"/>
          </a:p>
        </p:txBody>
      </p:sp>
      <p:sp>
        <p:nvSpPr>
          <p:cNvPr id="3" name="サブタイトル 2"/>
          <p:cNvSpPr>
            <a:spLocks noGrp="1"/>
          </p:cNvSpPr>
          <p:nvPr>
            <p:ph type="subTitle" idx="1"/>
          </p:nvPr>
        </p:nvSpPr>
        <p:spPr>
          <a:xfrm>
            <a:off x="899592" y="3861048"/>
            <a:ext cx="7304856" cy="1775048"/>
          </a:xfrm>
        </p:spPr>
        <p:txBody>
          <a:bodyPr>
            <a:normAutofit/>
          </a:bodyPr>
          <a:lstStyle/>
          <a:p>
            <a:r>
              <a:rPr kumimoji="1" lang="ja-JP" altLang="en-US" sz="2800" dirty="0" smtClean="0">
                <a:solidFill>
                  <a:schemeClr val="tx1"/>
                </a:solidFill>
              </a:rPr>
              <a:t>東京大学大学院 </a:t>
            </a:r>
            <a:r>
              <a:rPr lang="ja-JP" altLang="en-US" sz="2800" dirty="0">
                <a:solidFill>
                  <a:schemeClr val="tx1"/>
                </a:solidFill>
              </a:rPr>
              <a:t>理学</a:t>
            </a:r>
            <a:r>
              <a:rPr lang="ja-JP" altLang="en-US" sz="2800" dirty="0" smtClean="0">
                <a:solidFill>
                  <a:schemeClr val="tx1"/>
                </a:solidFill>
              </a:rPr>
              <a:t>系研究科 物理学専攻</a:t>
            </a:r>
            <a:endParaRPr lang="en-US" altLang="ja-JP" sz="2800" dirty="0" smtClean="0">
              <a:solidFill>
                <a:schemeClr val="tx1"/>
              </a:solidFill>
            </a:endParaRPr>
          </a:p>
          <a:p>
            <a:r>
              <a:rPr kumimoji="1" lang="ja-JP" altLang="en-US" sz="2800" dirty="0" smtClean="0">
                <a:solidFill>
                  <a:schemeClr val="tx1"/>
                </a:solidFill>
              </a:rPr>
              <a:t>北尾研究室　原田 隆平</a:t>
            </a:r>
            <a:endParaRPr kumimoji="1" lang="ja-JP" altLang="en-US" sz="2800" dirty="0">
              <a:solidFill>
                <a:schemeClr val="tx1"/>
              </a:solidFill>
            </a:endParaRPr>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1</a:t>
            </a:fld>
            <a:endParaRPr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タイトル 1"/>
          <p:cNvSpPr>
            <a:spLocks noGrp="1"/>
          </p:cNvSpPr>
          <p:nvPr>
            <p:ph type="title"/>
          </p:nvPr>
        </p:nvSpPr>
        <p:spPr>
          <a:xfrm>
            <a:off x="457200" y="357188"/>
            <a:ext cx="8229600" cy="1143000"/>
          </a:xfrm>
        </p:spPr>
        <p:txBody>
          <a:bodyPr rtlCol="0">
            <a:normAutofit fontScale="90000"/>
          </a:bodyPr>
          <a:lstStyle/>
          <a:p>
            <a:pPr fontAlgn="auto">
              <a:spcAft>
                <a:spcPts val="0"/>
              </a:spcAft>
              <a:defRPr/>
            </a:pPr>
            <a:r>
              <a:rPr lang="ja-JP" altLang="en-US" sz="4000" dirty="0" smtClean="0"/>
              <a:t>自由エネルギー地形計算の問題点</a:t>
            </a:r>
            <a:r>
              <a:rPr lang="en-US" altLang="ja-JP" sz="4000" dirty="0" smtClean="0"/>
              <a:t/>
            </a:r>
            <a:br>
              <a:rPr lang="en-US" altLang="ja-JP" sz="4000" dirty="0" smtClean="0"/>
            </a:br>
            <a:r>
              <a:rPr lang="ja-JP" altLang="en-US" sz="4000" dirty="0" smtClean="0"/>
              <a:t>を踏まえた研究</a:t>
            </a:r>
            <a:r>
              <a:rPr lang="ja-JP" altLang="en-US" sz="4000" dirty="0"/>
              <a:t>目的</a:t>
            </a:r>
            <a:endParaRPr lang="en-US" altLang="ja-JP" sz="4000" dirty="0" smtClean="0"/>
          </a:p>
        </p:txBody>
      </p:sp>
      <p:cxnSp>
        <p:nvCxnSpPr>
          <p:cNvPr id="16" name="直線矢印コネクタ 15"/>
          <p:cNvCxnSpPr/>
          <p:nvPr/>
        </p:nvCxnSpPr>
        <p:spPr>
          <a:xfrm rot="5400000">
            <a:off x="2448620" y="3608165"/>
            <a:ext cx="286321" cy="72007"/>
          </a:xfrm>
          <a:prstGeom prst="straightConnector1">
            <a:avLst/>
          </a:prstGeom>
          <a:ln w="28575">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20" name="角丸四角形 19"/>
          <p:cNvSpPr>
            <a:spLocks noChangeArrowheads="1"/>
          </p:cNvSpPr>
          <p:nvPr/>
        </p:nvSpPr>
        <p:spPr bwMode="auto">
          <a:xfrm>
            <a:off x="4644008" y="1906588"/>
            <a:ext cx="3456384" cy="658316"/>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fontAlgn="auto">
              <a:spcBef>
                <a:spcPts val="0"/>
              </a:spcBef>
              <a:spcAft>
                <a:spcPts val="0"/>
              </a:spcAft>
              <a:defRPr/>
            </a:pPr>
            <a:r>
              <a:rPr lang="ja-JP" altLang="en-US" sz="2000" b="1" dirty="0" smtClean="0">
                <a:solidFill>
                  <a:srgbClr val="000000"/>
                </a:solidFill>
              </a:rPr>
              <a:t>生体分子は他自由度複雑系</a:t>
            </a:r>
            <a:endParaRPr lang="ja-JP" altLang="en-US" sz="2000" b="1" dirty="0">
              <a:solidFill>
                <a:srgbClr val="000000"/>
              </a:solidFill>
            </a:endParaRPr>
          </a:p>
        </p:txBody>
      </p:sp>
      <p:sp>
        <p:nvSpPr>
          <p:cNvPr id="24" name="下矢印 23"/>
          <p:cNvSpPr/>
          <p:nvPr/>
        </p:nvSpPr>
        <p:spPr>
          <a:xfrm>
            <a:off x="6072188" y="2784475"/>
            <a:ext cx="590550" cy="573088"/>
          </a:xfrm>
          <a:prstGeom prst="downArrow">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ja-JP" altLang="en-US"/>
          </a:p>
        </p:txBody>
      </p:sp>
      <p:sp>
        <p:nvSpPr>
          <p:cNvPr id="10251" name="テキスト ボックス 24"/>
          <p:cNvSpPr txBox="1">
            <a:spLocks noChangeArrowheads="1"/>
          </p:cNvSpPr>
          <p:nvPr/>
        </p:nvSpPr>
        <p:spPr bwMode="auto">
          <a:xfrm>
            <a:off x="3857625" y="3568700"/>
            <a:ext cx="5364163" cy="646113"/>
          </a:xfrm>
          <a:prstGeom prst="rect">
            <a:avLst/>
          </a:prstGeom>
          <a:noFill/>
          <a:ln w="9525">
            <a:noFill/>
            <a:miter lim="800000"/>
            <a:headEnd/>
            <a:tailEnd/>
          </a:ln>
        </p:spPr>
        <p:txBody>
          <a:bodyPr>
            <a:spAutoFit/>
          </a:bodyPr>
          <a:lstStyle/>
          <a:p>
            <a:r>
              <a:rPr lang="ja-JP" altLang="en-US" b="1" dirty="0">
                <a:latin typeface="Calibri" pitchFamily="34" charset="0"/>
              </a:rPr>
              <a:t>自由エネルギー地形上に多数の準安定状態が</a:t>
            </a:r>
            <a:r>
              <a:rPr lang="ja-JP" altLang="en-US" b="1" dirty="0" smtClean="0">
                <a:latin typeface="Calibri" pitchFamily="34" charset="0"/>
              </a:rPr>
              <a:t>存在。</a:t>
            </a:r>
            <a:endParaRPr lang="ja-JP" altLang="en-US" b="1" dirty="0">
              <a:latin typeface="Calibri" pitchFamily="34" charset="0"/>
            </a:endParaRPr>
          </a:p>
          <a:p>
            <a:r>
              <a:rPr lang="ja-JP" altLang="en-US" b="1" dirty="0">
                <a:latin typeface="Calibri" pitchFamily="34" charset="0"/>
              </a:rPr>
              <a:t>　　系は</a:t>
            </a:r>
            <a:r>
              <a:rPr lang="ja-JP" altLang="en-US" b="1" u="sng" dirty="0">
                <a:solidFill>
                  <a:srgbClr val="FF3300"/>
                </a:solidFill>
                <a:latin typeface="Calibri" pitchFamily="34" charset="0"/>
              </a:rPr>
              <a:t>準安定状態の周辺にトラップ</a:t>
            </a:r>
            <a:r>
              <a:rPr lang="ja-JP" altLang="en-US" b="1" dirty="0">
                <a:latin typeface="Calibri" pitchFamily="34" charset="0"/>
              </a:rPr>
              <a:t>されて</a:t>
            </a:r>
            <a:r>
              <a:rPr lang="ja-JP" altLang="en-US" b="1" dirty="0" smtClean="0">
                <a:latin typeface="Calibri" pitchFamily="34" charset="0"/>
              </a:rPr>
              <a:t>しまう</a:t>
            </a:r>
            <a:r>
              <a:rPr lang="en-US" altLang="ja-JP" b="1" dirty="0" smtClean="0">
                <a:latin typeface="Calibri" pitchFamily="34" charset="0"/>
              </a:rPr>
              <a:t>  </a:t>
            </a:r>
            <a:r>
              <a:rPr lang="en-US" altLang="ja-JP" dirty="0" smtClean="0">
                <a:latin typeface="Calibri" pitchFamily="34" charset="0"/>
              </a:rPr>
              <a:t>                  </a:t>
            </a:r>
            <a:endParaRPr lang="en-US" altLang="ja-JP" u="sng" dirty="0">
              <a:latin typeface="Calibri" pitchFamily="34" charset="0"/>
            </a:endParaRPr>
          </a:p>
        </p:txBody>
      </p:sp>
      <p:sp>
        <p:nvSpPr>
          <p:cNvPr id="2" name="下矢印 23"/>
          <p:cNvSpPr/>
          <p:nvPr/>
        </p:nvSpPr>
        <p:spPr>
          <a:xfrm>
            <a:off x="6069013" y="4429125"/>
            <a:ext cx="590550" cy="573088"/>
          </a:xfrm>
          <a:prstGeom prst="downArrow">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ja-JP" altLang="en-US"/>
          </a:p>
        </p:txBody>
      </p:sp>
      <p:sp>
        <p:nvSpPr>
          <p:cNvPr id="2053" name="AutoShape 8"/>
          <p:cNvSpPr>
            <a:spLocks noChangeArrowheads="1"/>
          </p:cNvSpPr>
          <p:nvPr/>
        </p:nvSpPr>
        <p:spPr bwMode="auto">
          <a:xfrm>
            <a:off x="4143375" y="5214938"/>
            <a:ext cx="4643438" cy="1143000"/>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ja-JP" altLang="en-US" sz="2000" b="1" u="sng" dirty="0">
                <a:solidFill>
                  <a:srgbClr val="000000"/>
                </a:solidFill>
              </a:rPr>
              <a:t>研究目的</a:t>
            </a:r>
          </a:p>
          <a:p>
            <a:pPr algn="ctr" fontAlgn="auto">
              <a:spcBef>
                <a:spcPts val="0"/>
              </a:spcBef>
              <a:spcAft>
                <a:spcPts val="0"/>
              </a:spcAft>
              <a:defRPr/>
            </a:pPr>
            <a:r>
              <a:rPr lang="ja-JP" altLang="en-US" sz="2000" b="1" dirty="0">
                <a:solidFill>
                  <a:srgbClr val="000000"/>
                </a:solidFill>
              </a:rPr>
              <a:t>効率的に自由エネルギー地形を</a:t>
            </a:r>
          </a:p>
          <a:p>
            <a:pPr algn="ctr" fontAlgn="auto">
              <a:spcBef>
                <a:spcPts val="0"/>
              </a:spcBef>
              <a:spcAft>
                <a:spcPts val="0"/>
              </a:spcAft>
              <a:defRPr/>
            </a:pPr>
            <a:r>
              <a:rPr lang="ja-JP" altLang="en-US" sz="2000" b="1" dirty="0">
                <a:solidFill>
                  <a:srgbClr val="000000"/>
                </a:solidFill>
              </a:rPr>
              <a:t>計算することができる手法</a:t>
            </a:r>
            <a:r>
              <a:rPr lang="ja-JP" altLang="en-US" sz="2000" b="1" dirty="0" smtClean="0">
                <a:solidFill>
                  <a:srgbClr val="000000"/>
                </a:solidFill>
              </a:rPr>
              <a:t>開発</a:t>
            </a:r>
            <a:endParaRPr lang="en-US" altLang="ja-JP" sz="2000" b="1" dirty="0">
              <a:solidFill>
                <a:srgbClr val="000000"/>
              </a:solidFill>
            </a:endParaRPr>
          </a:p>
        </p:txBody>
      </p:sp>
      <p:sp>
        <p:nvSpPr>
          <p:cNvPr id="10253" name="Freeform 21"/>
          <p:cNvSpPr>
            <a:spLocks/>
          </p:cNvSpPr>
          <p:nvPr/>
        </p:nvSpPr>
        <p:spPr bwMode="auto">
          <a:xfrm>
            <a:off x="3074281" y="4086364"/>
            <a:ext cx="242887" cy="755650"/>
          </a:xfrm>
          <a:custGeom>
            <a:avLst/>
            <a:gdLst>
              <a:gd name="T0" fmla="*/ 2147483647 w 153"/>
              <a:gd name="T1" fmla="*/ 2147483647 h 476"/>
              <a:gd name="T2" fmla="*/ 2147483647 w 153"/>
              <a:gd name="T3" fmla="*/ 2147483647 h 476"/>
              <a:gd name="T4" fmla="*/ 2147483647 w 153"/>
              <a:gd name="T5" fmla="*/ 2147483647 h 476"/>
              <a:gd name="T6" fmla="*/ 2147483647 w 153"/>
              <a:gd name="T7" fmla="*/ 2147483647 h 476"/>
              <a:gd name="T8" fmla="*/ 2147483647 w 153"/>
              <a:gd name="T9" fmla="*/ 2147483647 h 476"/>
              <a:gd name="T10" fmla="*/ 2147483647 w 153"/>
              <a:gd name="T11" fmla="*/ 2147483647 h 476"/>
              <a:gd name="T12" fmla="*/ 2147483647 w 153"/>
              <a:gd name="T13" fmla="*/ 2147483647 h 476"/>
              <a:gd name="T14" fmla="*/ 2147483647 w 153"/>
              <a:gd name="T15" fmla="*/ 2147483647 h 476"/>
              <a:gd name="T16" fmla="*/ 2147483647 w 153"/>
              <a:gd name="T17" fmla="*/ 2147483647 h 476"/>
              <a:gd name="T18" fmla="*/ 2147483647 w 153"/>
              <a:gd name="T19" fmla="*/ 2147483647 h 476"/>
              <a:gd name="T20" fmla="*/ 2147483647 w 153"/>
              <a:gd name="T21" fmla="*/ 2147483647 h 476"/>
              <a:gd name="T22" fmla="*/ 2147483647 w 153"/>
              <a:gd name="T23" fmla="*/ 2147483647 h 476"/>
              <a:gd name="T24" fmla="*/ 2147483647 w 153"/>
              <a:gd name="T25" fmla="*/ 2147483647 h 476"/>
              <a:gd name="T26" fmla="*/ 2147483647 w 153"/>
              <a:gd name="T27" fmla="*/ 2147483647 h 476"/>
              <a:gd name="T28" fmla="*/ 2147483647 w 153"/>
              <a:gd name="T29" fmla="*/ 2147483647 h 476"/>
              <a:gd name="T30" fmla="*/ 2147483647 w 153"/>
              <a:gd name="T31" fmla="*/ 2147483647 h 476"/>
              <a:gd name="T32" fmla="*/ 2147483647 w 153"/>
              <a:gd name="T33" fmla="*/ 2147483647 h 476"/>
              <a:gd name="T34" fmla="*/ 2147483647 w 153"/>
              <a:gd name="T35" fmla="*/ 2147483647 h 476"/>
              <a:gd name="T36" fmla="*/ 2147483647 w 153"/>
              <a:gd name="T37" fmla="*/ 2147483647 h 476"/>
              <a:gd name="T38" fmla="*/ 2147483647 w 153"/>
              <a:gd name="T39" fmla="*/ 2147483647 h 476"/>
              <a:gd name="T40" fmla="*/ 2147483647 w 153"/>
              <a:gd name="T41" fmla="*/ 2147483647 h 476"/>
              <a:gd name="T42" fmla="*/ 2147483647 w 153"/>
              <a:gd name="T43" fmla="*/ 2147483647 h 476"/>
              <a:gd name="T44" fmla="*/ 2147483647 w 153"/>
              <a:gd name="T45" fmla="*/ 2147483647 h 476"/>
              <a:gd name="T46" fmla="*/ 2147483647 w 153"/>
              <a:gd name="T47" fmla="*/ 2147483647 h 476"/>
              <a:gd name="T48" fmla="*/ 2147483647 w 153"/>
              <a:gd name="T49" fmla="*/ 2147483647 h 476"/>
              <a:gd name="T50" fmla="*/ 2147483647 w 153"/>
              <a:gd name="T51" fmla="*/ 2147483647 h 476"/>
              <a:gd name="T52" fmla="*/ 2147483647 w 153"/>
              <a:gd name="T53" fmla="*/ 2147483647 h 476"/>
              <a:gd name="T54" fmla="*/ 2147483647 w 153"/>
              <a:gd name="T55" fmla="*/ 2147483647 h 476"/>
              <a:gd name="T56" fmla="*/ 2147483647 w 153"/>
              <a:gd name="T57" fmla="*/ 2147483647 h 476"/>
              <a:gd name="T58" fmla="*/ 2147483647 w 153"/>
              <a:gd name="T59" fmla="*/ 2147483647 h 476"/>
              <a:gd name="T60" fmla="*/ 2147483647 w 153"/>
              <a:gd name="T61" fmla="*/ 2147483647 h 476"/>
              <a:gd name="T62" fmla="*/ 2147483647 w 153"/>
              <a:gd name="T63" fmla="*/ 2147483647 h 476"/>
              <a:gd name="T64" fmla="*/ 2147483647 w 153"/>
              <a:gd name="T65" fmla="*/ 2147483647 h 476"/>
              <a:gd name="T66" fmla="*/ 2147483647 w 153"/>
              <a:gd name="T67" fmla="*/ 2147483647 h 476"/>
              <a:gd name="T68" fmla="*/ 2147483647 w 153"/>
              <a:gd name="T69" fmla="*/ 2147483647 h 4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3"/>
              <a:gd name="T106" fmla="*/ 0 h 476"/>
              <a:gd name="T107" fmla="*/ 153 w 153"/>
              <a:gd name="T108" fmla="*/ 476 h 47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3" h="476">
                <a:moveTo>
                  <a:pt x="8" y="7"/>
                </a:moveTo>
                <a:cubicBezTo>
                  <a:pt x="16" y="0"/>
                  <a:pt x="145" y="0"/>
                  <a:pt x="145" y="7"/>
                </a:cubicBezTo>
                <a:cubicBezTo>
                  <a:pt x="145" y="14"/>
                  <a:pt x="16" y="37"/>
                  <a:pt x="8" y="52"/>
                </a:cubicBezTo>
                <a:cubicBezTo>
                  <a:pt x="0" y="67"/>
                  <a:pt x="99" y="90"/>
                  <a:pt x="99" y="98"/>
                </a:cubicBezTo>
                <a:cubicBezTo>
                  <a:pt x="99" y="106"/>
                  <a:pt x="0" y="91"/>
                  <a:pt x="8" y="98"/>
                </a:cubicBezTo>
                <a:cubicBezTo>
                  <a:pt x="16" y="105"/>
                  <a:pt x="137" y="136"/>
                  <a:pt x="145" y="143"/>
                </a:cubicBezTo>
                <a:cubicBezTo>
                  <a:pt x="153" y="150"/>
                  <a:pt x="54" y="143"/>
                  <a:pt x="54" y="143"/>
                </a:cubicBezTo>
                <a:cubicBezTo>
                  <a:pt x="54" y="143"/>
                  <a:pt x="153" y="135"/>
                  <a:pt x="145" y="143"/>
                </a:cubicBezTo>
                <a:cubicBezTo>
                  <a:pt x="137" y="151"/>
                  <a:pt x="16" y="181"/>
                  <a:pt x="8" y="189"/>
                </a:cubicBezTo>
                <a:cubicBezTo>
                  <a:pt x="0" y="197"/>
                  <a:pt x="84" y="182"/>
                  <a:pt x="99" y="189"/>
                </a:cubicBezTo>
                <a:cubicBezTo>
                  <a:pt x="114" y="196"/>
                  <a:pt x="106" y="227"/>
                  <a:pt x="99" y="234"/>
                </a:cubicBezTo>
                <a:cubicBezTo>
                  <a:pt x="92" y="241"/>
                  <a:pt x="61" y="227"/>
                  <a:pt x="54" y="234"/>
                </a:cubicBezTo>
                <a:cubicBezTo>
                  <a:pt x="47" y="241"/>
                  <a:pt x="47" y="272"/>
                  <a:pt x="54" y="279"/>
                </a:cubicBezTo>
                <a:cubicBezTo>
                  <a:pt x="61" y="286"/>
                  <a:pt x="99" y="271"/>
                  <a:pt x="99" y="279"/>
                </a:cubicBezTo>
                <a:cubicBezTo>
                  <a:pt x="99" y="287"/>
                  <a:pt x="54" y="317"/>
                  <a:pt x="54" y="325"/>
                </a:cubicBezTo>
                <a:cubicBezTo>
                  <a:pt x="54" y="333"/>
                  <a:pt x="99" y="318"/>
                  <a:pt x="99" y="325"/>
                </a:cubicBezTo>
                <a:cubicBezTo>
                  <a:pt x="99" y="332"/>
                  <a:pt x="54" y="355"/>
                  <a:pt x="54" y="370"/>
                </a:cubicBezTo>
                <a:cubicBezTo>
                  <a:pt x="54" y="385"/>
                  <a:pt x="99" y="400"/>
                  <a:pt x="99" y="415"/>
                </a:cubicBezTo>
                <a:cubicBezTo>
                  <a:pt x="99" y="430"/>
                  <a:pt x="54" y="453"/>
                  <a:pt x="54" y="461"/>
                </a:cubicBezTo>
                <a:cubicBezTo>
                  <a:pt x="54" y="469"/>
                  <a:pt x="92" y="476"/>
                  <a:pt x="99" y="461"/>
                </a:cubicBezTo>
                <a:cubicBezTo>
                  <a:pt x="106" y="446"/>
                  <a:pt x="106" y="385"/>
                  <a:pt x="99" y="370"/>
                </a:cubicBezTo>
                <a:cubicBezTo>
                  <a:pt x="92" y="355"/>
                  <a:pt x="54" y="377"/>
                  <a:pt x="54" y="370"/>
                </a:cubicBezTo>
                <a:cubicBezTo>
                  <a:pt x="54" y="363"/>
                  <a:pt x="99" y="340"/>
                  <a:pt x="99" y="325"/>
                </a:cubicBezTo>
                <a:cubicBezTo>
                  <a:pt x="99" y="310"/>
                  <a:pt x="54" y="294"/>
                  <a:pt x="54" y="279"/>
                </a:cubicBezTo>
                <a:cubicBezTo>
                  <a:pt x="54" y="264"/>
                  <a:pt x="99" y="241"/>
                  <a:pt x="99" y="234"/>
                </a:cubicBezTo>
                <a:cubicBezTo>
                  <a:pt x="99" y="227"/>
                  <a:pt x="54" y="241"/>
                  <a:pt x="54" y="234"/>
                </a:cubicBezTo>
                <a:cubicBezTo>
                  <a:pt x="54" y="227"/>
                  <a:pt x="99" y="196"/>
                  <a:pt x="99" y="189"/>
                </a:cubicBezTo>
                <a:cubicBezTo>
                  <a:pt x="99" y="182"/>
                  <a:pt x="54" y="197"/>
                  <a:pt x="54" y="189"/>
                </a:cubicBezTo>
                <a:cubicBezTo>
                  <a:pt x="54" y="181"/>
                  <a:pt x="107" y="151"/>
                  <a:pt x="99" y="143"/>
                </a:cubicBezTo>
                <a:cubicBezTo>
                  <a:pt x="91" y="135"/>
                  <a:pt x="8" y="150"/>
                  <a:pt x="8" y="143"/>
                </a:cubicBezTo>
                <a:cubicBezTo>
                  <a:pt x="8" y="136"/>
                  <a:pt x="84" y="113"/>
                  <a:pt x="99" y="98"/>
                </a:cubicBezTo>
                <a:cubicBezTo>
                  <a:pt x="114" y="83"/>
                  <a:pt x="114" y="60"/>
                  <a:pt x="99" y="52"/>
                </a:cubicBezTo>
                <a:cubicBezTo>
                  <a:pt x="84" y="44"/>
                  <a:pt x="8" y="52"/>
                  <a:pt x="8" y="52"/>
                </a:cubicBezTo>
                <a:cubicBezTo>
                  <a:pt x="8" y="52"/>
                  <a:pt x="99" y="59"/>
                  <a:pt x="99" y="52"/>
                </a:cubicBezTo>
                <a:cubicBezTo>
                  <a:pt x="99" y="45"/>
                  <a:pt x="0" y="14"/>
                  <a:pt x="8" y="7"/>
                </a:cubicBezTo>
                <a:close/>
              </a:path>
            </a:pathLst>
          </a:custGeom>
          <a:solidFill>
            <a:schemeClr val="accent1"/>
          </a:solidFill>
          <a:ln w="25400">
            <a:solidFill>
              <a:srgbClr val="0000FF"/>
            </a:solidFill>
            <a:round/>
            <a:headEnd/>
            <a:tailEnd/>
          </a:ln>
        </p:spPr>
        <p:txBody>
          <a:bodyPr/>
          <a:lstStyle/>
          <a:p>
            <a:endParaRPr lang="ja-JP" altLang="en-US"/>
          </a:p>
        </p:txBody>
      </p:sp>
      <p:sp>
        <p:nvSpPr>
          <p:cNvPr id="10255" name="Line 31"/>
          <p:cNvSpPr>
            <a:spLocks noChangeShapeType="1"/>
          </p:cNvSpPr>
          <p:nvPr/>
        </p:nvSpPr>
        <p:spPr bwMode="auto">
          <a:xfrm>
            <a:off x="2787514" y="2501866"/>
            <a:ext cx="358775" cy="360362"/>
          </a:xfrm>
          <a:prstGeom prst="line">
            <a:avLst/>
          </a:prstGeom>
          <a:noFill/>
          <a:ln w="50800">
            <a:solidFill>
              <a:schemeClr val="tx1"/>
            </a:solidFill>
            <a:round/>
            <a:headEnd/>
            <a:tailEnd/>
          </a:ln>
        </p:spPr>
        <p:txBody>
          <a:bodyPr/>
          <a:lstStyle/>
          <a:p>
            <a:endParaRPr lang="ja-JP" altLang="en-US"/>
          </a:p>
        </p:txBody>
      </p:sp>
      <p:sp>
        <p:nvSpPr>
          <p:cNvPr id="10256" name="Line 32"/>
          <p:cNvSpPr>
            <a:spLocks noChangeShapeType="1"/>
          </p:cNvSpPr>
          <p:nvPr/>
        </p:nvSpPr>
        <p:spPr bwMode="auto">
          <a:xfrm flipH="1">
            <a:off x="2787514" y="2498691"/>
            <a:ext cx="358775" cy="360362"/>
          </a:xfrm>
          <a:prstGeom prst="line">
            <a:avLst/>
          </a:prstGeom>
          <a:noFill/>
          <a:ln w="50800">
            <a:solidFill>
              <a:schemeClr val="tx1"/>
            </a:solidFill>
            <a:round/>
            <a:headEnd/>
            <a:tailEnd/>
          </a:ln>
        </p:spPr>
        <p:txBody>
          <a:bodyPr/>
          <a:lstStyle/>
          <a:p>
            <a:endParaRPr lang="ja-JP" altLang="en-US"/>
          </a:p>
        </p:txBody>
      </p:sp>
      <p:sp>
        <p:nvSpPr>
          <p:cNvPr id="18" name="テキスト ボックス 17"/>
          <p:cNvSpPr txBox="1">
            <a:spLocks noChangeArrowheads="1"/>
          </p:cNvSpPr>
          <p:nvPr/>
        </p:nvSpPr>
        <p:spPr bwMode="auto">
          <a:xfrm>
            <a:off x="1987328" y="2060848"/>
            <a:ext cx="1879041" cy="369332"/>
          </a:xfrm>
          <a:prstGeom prst="rect">
            <a:avLst/>
          </a:prstGeom>
          <a:noFill/>
          <a:ln w="9525">
            <a:noFill/>
            <a:miter lim="800000"/>
            <a:headEnd/>
            <a:tailEnd/>
          </a:ln>
        </p:spPr>
        <p:txBody>
          <a:bodyPr wrap="none">
            <a:spAutoFit/>
          </a:bodyPr>
          <a:lstStyle/>
          <a:p>
            <a:r>
              <a:rPr lang="ja-JP" altLang="en-US" b="1" dirty="0" smtClean="0">
                <a:latin typeface="Calibri" pitchFamily="34" charset="0"/>
              </a:rPr>
              <a:t>サンプリング問題</a:t>
            </a:r>
            <a:endParaRPr lang="ja-JP" altLang="en-US" b="1" dirty="0">
              <a:latin typeface="Calibri" pitchFamily="34" charset="0"/>
            </a:endParaRPr>
          </a:p>
        </p:txBody>
      </p:sp>
      <p:sp>
        <p:nvSpPr>
          <p:cNvPr id="19" name="Freeform 14"/>
          <p:cNvSpPr>
            <a:spLocks/>
          </p:cNvSpPr>
          <p:nvPr/>
        </p:nvSpPr>
        <p:spPr bwMode="auto">
          <a:xfrm>
            <a:off x="547168" y="2780928"/>
            <a:ext cx="3312368" cy="2160240"/>
          </a:xfrm>
          <a:custGeom>
            <a:avLst/>
            <a:gdLst>
              <a:gd name="T0" fmla="*/ 0 w 1406"/>
              <a:gd name="T1" fmla="*/ 0 h 990"/>
              <a:gd name="T2" fmla="*/ 2147483647 w 1406"/>
              <a:gd name="T3" fmla="*/ 2147483647 h 990"/>
              <a:gd name="T4" fmla="*/ 2147483647 w 1406"/>
              <a:gd name="T5" fmla="*/ 2147483647 h 990"/>
              <a:gd name="T6" fmla="*/ 2147483647 w 1406"/>
              <a:gd name="T7" fmla="*/ 2147483647 h 990"/>
              <a:gd name="T8" fmla="*/ 2147483647 w 1406"/>
              <a:gd name="T9" fmla="*/ 2147483647 h 990"/>
              <a:gd name="T10" fmla="*/ 2147483647 w 1406"/>
              <a:gd name="T11" fmla="*/ 2147483647 h 990"/>
              <a:gd name="T12" fmla="*/ 2147483647 w 1406"/>
              <a:gd name="T13" fmla="*/ 2147483647 h 990"/>
              <a:gd name="T14" fmla="*/ 2147483647 w 1406"/>
              <a:gd name="T15" fmla="*/ 2147483647 h 990"/>
              <a:gd name="T16" fmla="*/ 2147483647 w 1406"/>
              <a:gd name="T17" fmla="*/ 2147483647 h 990"/>
              <a:gd name="T18" fmla="*/ 2147483647 w 1406"/>
              <a:gd name="T19" fmla="*/ 2147483647 h 990"/>
              <a:gd name="T20" fmla="*/ 2147483647 w 1406"/>
              <a:gd name="T21" fmla="*/ 2147483647 h 990"/>
              <a:gd name="T22" fmla="*/ 2147483647 w 1406"/>
              <a:gd name="T23" fmla="*/ 2147483647 h 990"/>
              <a:gd name="T24" fmla="*/ 2147483647 w 1406"/>
              <a:gd name="T25" fmla="*/ 2147483647 h 990"/>
              <a:gd name="T26" fmla="*/ 2147483647 w 1406"/>
              <a:gd name="T27" fmla="*/ 2147483647 h 990"/>
              <a:gd name="T28" fmla="*/ 2147483647 w 1406"/>
              <a:gd name="T29" fmla="*/ 2147483647 h 990"/>
              <a:gd name="T30" fmla="*/ 2147483647 w 1406"/>
              <a:gd name="T31" fmla="*/ 2147483647 h 9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6"/>
              <a:gd name="T49" fmla="*/ 0 h 990"/>
              <a:gd name="T50" fmla="*/ 1406 w 1406"/>
              <a:gd name="T51" fmla="*/ 990 h 9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6" h="990">
                <a:moveTo>
                  <a:pt x="0" y="0"/>
                </a:moveTo>
                <a:cubicBezTo>
                  <a:pt x="26" y="211"/>
                  <a:pt x="53" y="423"/>
                  <a:pt x="91" y="453"/>
                </a:cubicBezTo>
                <a:cubicBezTo>
                  <a:pt x="129" y="483"/>
                  <a:pt x="197" y="121"/>
                  <a:pt x="227" y="181"/>
                </a:cubicBezTo>
                <a:cubicBezTo>
                  <a:pt x="257" y="241"/>
                  <a:pt x="242" y="778"/>
                  <a:pt x="272" y="816"/>
                </a:cubicBezTo>
                <a:cubicBezTo>
                  <a:pt x="302" y="854"/>
                  <a:pt x="370" y="385"/>
                  <a:pt x="408" y="408"/>
                </a:cubicBezTo>
                <a:cubicBezTo>
                  <a:pt x="446" y="431"/>
                  <a:pt x="469" y="945"/>
                  <a:pt x="499" y="952"/>
                </a:cubicBezTo>
                <a:cubicBezTo>
                  <a:pt x="529" y="959"/>
                  <a:pt x="552" y="483"/>
                  <a:pt x="590" y="453"/>
                </a:cubicBezTo>
                <a:cubicBezTo>
                  <a:pt x="628" y="423"/>
                  <a:pt x="688" y="763"/>
                  <a:pt x="726" y="771"/>
                </a:cubicBezTo>
                <a:cubicBezTo>
                  <a:pt x="764" y="779"/>
                  <a:pt x="787" y="514"/>
                  <a:pt x="817" y="499"/>
                </a:cubicBezTo>
                <a:cubicBezTo>
                  <a:pt x="847" y="484"/>
                  <a:pt x="884" y="688"/>
                  <a:pt x="907" y="680"/>
                </a:cubicBezTo>
                <a:cubicBezTo>
                  <a:pt x="930" y="672"/>
                  <a:pt x="938" y="536"/>
                  <a:pt x="953" y="453"/>
                </a:cubicBezTo>
                <a:cubicBezTo>
                  <a:pt x="968" y="370"/>
                  <a:pt x="968" y="98"/>
                  <a:pt x="998" y="181"/>
                </a:cubicBezTo>
                <a:cubicBezTo>
                  <a:pt x="1028" y="264"/>
                  <a:pt x="1104" y="914"/>
                  <a:pt x="1134" y="952"/>
                </a:cubicBezTo>
                <a:cubicBezTo>
                  <a:pt x="1164" y="990"/>
                  <a:pt x="1149" y="461"/>
                  <a:pt x="1179" y="408"/>
                </a:cubicBezTo>
                <a:cubicBezTo>
                  <a:pt x="1209" y="355"/>
                  <a:pt x="1277" y="688"/>
                  <a:pt x="1315" y="635"/>
                </a:cubicBezTo>
                <a:cubicBezTo>
                  <a:pt x="1353" y="582"/>
                  <a:pt x="1379" y="336"/>
                  <a:pt x="1406" y="90"/>
                </a:cubicBezTo>
              </a:path>
            </a:pathLst>
          </a:custGeom>
          <a:noFill/>
          <a:ln w="31750">
            <a:solidFill>
              <a:srgbClr val="FF0000"/>
            </a:solidFill>
            <a:round/>
            <a:headEnd/>
            <a:tailEnd/>
          </a:ln>
        </p:spPr>
        <p:txBody>
          <a:bodyPr/>
          <a:lstStyle/>
          <a:p>
            <a:endParaRPr lang="ja-JP" altLang="en-US"/>
          </a:p>
        </p:txBody>
      </p:sp>
      <p:cxnSp>
        <p:nvCxnSpPr>
          <p:cNvPr id="21" name="直線矢印コネクタ 20"/>
          <p:cNvCxnSpPr/>
          <p:nvPr/>
        </p:nvCxnSpPr>
        <p:spPr>
          <a:xfrm>
            <a:off x="217488" y="5000005"/>
            <a:ext cx="3714056" cy="131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rot="16200000" flipV="1">
            <a:off x="-1025524" y="3777630"/>
            <a:ext cx="2867026" cy="95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12"/>
          <p:cNvSpPr txBox="1">
            <a:spLocks noChangeArrowheads="1"/>
          </p:cNvSpPr>
          <p:nvPr/>
        </p:nvSpPr>
        <p:spPr bwMode="auto">
          <a:xfrm>
            <a:off x="1539876" y="5012705"/>
            <a:ext cx="1098550" cy="366713"/>
          </a:xfrm>
          <a:prstGeom prst="rect">
            <a:avLst/>
          </a:prstGeom>
          <a:noFill/>
          <a:ln w="9525">
            <a:noFill/>
            <a:miter lim="800000"/>
            <a:headEnd/>
            <a:tailEnd/>
          </a:ln>
        </p:spPr>
        <p:txBody>
          <a:bodyPr wrap="square">
            <a:spAutoFit/>
          </a:bodyPr>
          <a:lstStyle/>
          <a:p>
            <a:r>
              <a:rPr lang="ja-JP" altLang="en-US">
                <a:latin typeface="Calibri" pitchFamily="34" charset="0"/>
              </a:rPr>
              <a:t>反応座標</a:t>
            </a:r>
          </a:p>
        </p:txBody>
      </p:sp>
      <p:sp>
        <p:nvSpPr>
          <p:cNvPr id="25" name="テキスト ボックス 14"/>
          <p:cNvSpPr txBox="1">
            <a:spLocks noChangeArrowheads="1"/>
          </p:cNvSpPr>
          <p:nvPr/>
        </p:nvSpPr>
        <p:spPr bwMode="auto">
          <a:xfrm rot="-5400000">
            <a:off x="-880021" y="3546648"/>
            <a:ext cx="2184400" cy="366713"/>
          </a:xfrm>
          <a:prstGeom prst="rect">
            <a:avLst/>
          </a:prstGeom>
          <a:noFill/>
          <a:ln w="9525">
            <a:noFill/>
            <a:miter lim="800000"/>
            <a:headEnd/>
            <a:tailEnd/>
          </a:ln>
        </p:spPr>
        <p:txBody>
          <a:bodyPr wrap="square">
            <a:spAutoFit/>
          </a:bodyPr>
          <a:lstStyle/>
          <a:p>
            <a:r>
              <a:rPr lang="ja-JP" altLang="en-US" dirty="0">
                <a:latin typeface="Calibri" pitchFamily="34" charset="0"/>
              </a:rPr>
              <a:t>自由エネルギー変化</a:t>
            </a:r>
          </a:p>
        </p:txBody>
      </p:sp>
      <p:sp>
        <p:nvSpPr>
          <p:cNvPr id="32" name="フリーフォーム 31"/>
          <p:cNvSpPr/>
          <p:nvPr/>
        </p:nvSpPr>
        <p:spPr>
          <a:xfrm>
            <a:off x="2609066" y="2875570"/>
            <a:ext cx="581186" cy="1203702"/>
          </a:xfrm>
          <a:custGeom>
            <a:avLst/>
            <a:gdLst>
              <a:gd name="connsiteX0" fmla="*/ 581186 w 581186"/>
              <a:gd name="connsiteY0" fmla="*/ 1203702 h 1203702"/>
              <a:gd name="connsiteX1" fmla="*/ 333213 w 581186"/>
              <a:gd name="connsiteY1" fmla="*/ 87824 h 1203702"/>
              <a:gd name="connsiteX2" fmla="*/ 0 w 581186"/>
              <a:gd name="connsiteY2" fmla="*/ 676760 h 1203702"/>
            </a:gdLst>
            <a:ahLst/>
            <a:cxnLst>
              <a:cxn ang="0">
                <a:pos x="connsiteX0" y="connsiteY0"/>
              </a:cxn>
              <a:cxn ang="0">
                <a:pos x="connsiteX1" y="connsiteY1"/>
              </a:cxn>
              <a:cxn ang="0">
                <a:pos x="connsiteX2" y="connsiteY2"/>
              </a:cxn>
            </a:cxnLst>
            <a:rect l="l" t="t" r="r" b="b"/>
            <a:pathLst>
              <a:path w="581186" h="1203702">
                <a:moveTo>
                  <a:pt x="581186" y="1203702"/>
                </a:moveTo>
                <a:cubicBezTo>
                  <a:pt x="505631" y="689675"/>
                  <a:pt x="430077" y="175648"/>
                  <a:pt x="333213" y="87824"/>
                </a:cubicBezTo>
                <a:cubicBezTo>
                  <a:pt x="236349" y="0"/>
                  <a:pt x="118174" y="338380"/>
                  <a:pt x="0" y="676760"/>
                </a:cubicBezTo>
              </a:path>
            </a:pathLst>
          </a:cu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テキスト ボックス 35"/>
          <p:cNvSpPr txBox="1"/>
          <p:nvPr/>
        </p:nvSpPr>
        <p:spPr>
          <a:xfrm>
            <a:off x="3214571" y="4571836"/>
            <a:ext cx="997389" cy="369332"/>
          </a:xfrm>
          <a:prstGeom prst="rect">
            <a:avLst/>
          </a:prstGeom>
          <a:noFill/>
        </p:spPr>
        <p:txBody>
          <a:bodyPr wrap="none" rtlCol="0">
            <a:spAutoFit/>
          </a:bodyPr>
          <a:lstStyle/>
          <a:p>
            <a:r>
              <a:rPr kumimoji="1" lang="en-US" altLang="ja-JP" b="1" dirty="0" smtClean="0"/>
              <a:t>MD</a:t>
            </a:r>
            <a:r>
              <a:rPr kumimoji="1" lang="ja-JP" altLang="en-US" b="1" dirty="0" smtClean="0"/>
              <a:t>開始</a:t>
            </a:r>
            <a:endParaRPr kumimoji="1" lang="ja-JP" altLang="en-US" b="1" dirty="0"/>
          </a:p>
        </p:txBody>
      </p:sp>
      <p:sp>
        <p:nvSpPr>
          <p:cNvPr id="37" name="テキスト ボックス 36"/>
          <p:cNvSpPr txBox="1"/>
          <p:nvPr/>
        </p:nvSpPr>
        <p:spPr>
          <a:xfrm>
            <a:off x="262348" y="5445224"/>
            <a:ext cx="3661580" cy="646331"/>
          </a:xfrm>
          <a:prstGeom prst="rect">
            <a:avLst/>
          </a:prstGeom>
          <a:noFill/>
        </p:spPr>
        <p:txBody>
          <a:bodyPr wrap="none" rtlCol="0">
            <a:spAutoFit/>
          </a:bodyPr>
          <a:lstStyle/>
          <a:p>
            <a:r>
              <a:rPr lang="ja-JP" altLang="en-US" b="1" dirty="0" smtClean="0">
                <a:latin typeface="MS 明朝"/>
              </a:rPr>
              <a:t>☆</a:t>
            </a:r>
            <a:r>
              <a:rPr lang="ja-JP" altLang="en-US" b="1" dirty="0" smtClean="0"/>
              <a:t>通常の</a:t>
            </a:r>
            <a:r>
              <a:rPr lang="en-US" altLang="ja-JP" b="1" dirty="0" smtClean="0"/>
              <a:t>MD</a:t>
            </a:r>
            <a:r>
              <a:rPr lang="ja-JP" altLang="en-US" b="1" dirty="0" smtClean="0"/>
              <a:t>を用いて正確な地形を</a:t>
            </a:r>
            <a:endParaRPr lang="en-US" altLang="ja-JP" b="1" dirty="0" smtClean="0"/>
          </a:p>
          <a:p>
            <a:r>
              <a:rPr kumimoji="1" lang="ja-JP" altLang="en-US" b="1" dirty="0" smtClean="0"/>
              <a:t>        　　計算することは</a:t>
            </a:r>
            <a:r>
              <a:rPr lang="ja-JP" altLang="en-US" b="1" dirty="0" smtClean="0"/>
              <a:t>困難</a:t>
            </a:r>
            <a:r>
              <a:rPr kumimoji="1" lang="en-US" altLang="ja-JP" b="1" dirty="0" smtClean="0"/>
              <a:t>!</a:t>
            </a:r>
            <a:endParaRPr kumimoji="1" lang="ja-JP" altLang="en-US" b="1" dirty="0"/>
          </a:p>
        </p:txBody>
      </p:sp>
      <p:sp>
        <p:nvSpPr>
          <p:cNvPr id="26" name="スライド番号プレースホルダ 25"/>
          <p:cNvSpPr>
            <a:spLocks noGrp="1"/>
          </p:cNvSpPr>
          <p:nvPr>
            <p:ph type="sldNum" sz="quarter" idx="12"/>
          </p:nvPr>
        </p:nvSpPr>
        <p:spPr/>
        <p:txBody>
          <a:bodyPr/>
          <a:lstStyle/>
          <a:p>
            <a:fld id="{1B2C0A51-D84E-4795-97CC-5D1960B01346}" type="slidenum">
              <a:rPr lang="ja-JP" altLang="en-US" smtClean="0"/>
              <a:pPr/>
              <a:t>10</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3"/>
                                        </p:tgtEl>
                                        <p:attrNameLst>
                                          <p:attrName>style.visibility</p:attrName>
                                        </p:attrNameLst>
                                      </p:cBhvr>
                                      <p:to>
                                        <p:strVal val="visible"/>
                                      </p:to>
                                    </p:set>
                                    <p:animEffect transition="in" filter="blinds(horizontal)">
                                      <p:cBhvr>
                                        <p:cTn id="7" dur="500"/>
                                        <p:tgtEl>
                                          <p:spTgt spid="1025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255"/>
                                        </p:tgtEl>
                                        <p:attrNameLst>
                                          <p:attrName>style.visibility</p:attrName>
                                        </p:attrNameLst>
                                      </p:cBhvr>
                                      <p:to>
                                        <p:strVal val="visible"/>
                                      </p:to>
                                    </p:set>
                                    <p:animEffect transition="in" filter="blinds(horizontal)">
                                      <p:cBhvr>
                                        <p:cTn id="24" dur="500"/>
                                        <p:tgtEl>
                                          <p:spTgt spid="1025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256"/>
                                        </p:tgtEl>
                                        <p:attrNameLst>
                                          <p:attrName>style.visibility</p:attrName>
                                        </p:attrNameLst>
                                      </p:cBhvr>
                                      <p:to>
                                        <p:strVal val="visible"/>
                                      </p:to>
                                    </p:set>
                                    <p:animEffect transition="in" filter="blinds(horizontal)">
                                      <p:cBhvr>
                                        <p:cTn id="27" dur="500"/>
                                        <p:tgtEl>
                                          <p:spTgt spid="1025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linds(horizontal)">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 grpId="0" animBg="1"/>
      <p:bldP spid="10255" grpId="0" animBg="1"/>
      <p:bldP spid="10256" grpId="0" animBg="1"/>
      <p:bldP spid="18" grpId="0"/>
      <p:bldP spid="32" grpId="0" animBg="1"/>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0928"/>
            <a:ext cx="8229600" cy="1143000"/>
          </a:xfrm>
        </p:spPr>
        <p:txBody>
          <a:bodyPr>
            <a:normAutofit fontScale="90000"/>
          </a:bodyPr>
          <a:lstStyle/>
          <a:p>
            <a:r>
              <a:rPr lang="en-US" altLang="ja-JP" dirty="0" smtClean="0"/>
              <a:t>2. </a:t>
            </a:r>
            <a:r>
              <a:rPr lang="ja-JP" altLang="en-US" dirty="0" smtClean="0"/>
              <a:t>新規自由エネルギー地形計算手法</a:t>
            </a:r>
            <a:endParaRPr kumimoji="1" lang="ja-JP" altLang="en-US"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11</a:t>
            </a:fld>
            <a:endParaRPr lang="ja-JP"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本手法のコンセプト</a:t>
            </a:r>
            <a:endParaRPr kumimoji="1" lang="ja-JP" altLang="en-US" dirty="0"/>
          </a:p>
        </p:txBody>
      </p:sp>
      <p:sp>
        <p:nvSpPr>
          <p:cNvPr id="3" name="コンテンツ プレースホルダ 2"/>
          <p:cNvSpPr>
            <a:spLocks noGrp="1"/>
          </p:cNvSpPr>
          <p:nvPr>
            <p:ph idx="1"/>
          </p:nvPr>
        </p:nvSpPr>
        <p:spPr>
          <a:xfrm>
            <a:off x="457200" y="1600200"/>
            <a:ext cx="8219256" cy="4925144"/>
          </a:xfrm>
        </p:spPr>
        <p:txBody>
          <a:bodyPr>
            <a:normAutofit fontScale="92500" lnSpcReduction="20000"/>
          </a:bodyPr>
          <a:lstStyle/>
          <a:p>
            <a:pPr>
              <a:buNone/>
            </a:pPr>
            <a:r>
              <a:rPr kumimoji="1" lang="en-US" altLang="ja-JP" dirty="0" smtClean="0"/>
              <a:t>1. </a:t>
            </a:r>
            <a:r>
              <a:rPr kumimoji="1" lang="ja-JP" altLang="en-US" dirty="0" smtClean="0"/>
              <a:t>生体分子がとりうる構造空間内で効率的に構造を発生させる。</a:t>
            </a:r>
            <a:endParaRPr lang="en-US" altLang="ja-JP" dirty="0" smtClean="0"/>
          </a:p>
          <a:p>
            <a:pPr>
              <a:buNone/>
            </a:pPr>
            <a:r>
              <a:rPr lang="en-US" altLang="ja-JP" dirty="0" smtClean="0"/>
              <a:t>    (</a:t>
            </a:r>
            <a:r>
              <a:rPr lang="ja-JP" altLang="en-US" dirty="0" smtClean="0"/>
              <a:t>生体分子の粗視化、溶媒の粗視化など様々な</a:t>
            </a:r>
            <a:r>
              <a:rPr lang="ja-JP" altLang="en-US" dirty="0" smtClean="0">
                <a:solidFill>
                  <a:srgbClr val="FF0000"/>
                </a:solidFill>
              </a:rPr>
              <a:t>系の単純化</a:t>
            </a:r>
            <a:r>
              <a:rPr lang="ja-JP" altLang="en-US" dirty="0" smtClean="0"/>
              <a:t>を利用してシミュレーション</a:t>
            </a:r>
            <a:r>
              <a:rPr lang="en-US" altLang="ja-JP" dirty="0" smtClean="0"/>
              <a:t>)</a:t>
            </a:r>
          </a:p>
          <a:p>
            <a:pPr>
              <a:buNone/>
            </a:pPr>
            <a:endParaRPr lang="en-US" altLang="ja-JP" dirty="0" smtClean="0"/>
          </a:p>
          <a:p>
            <a:pPr>
              <a:buNone/>
            </a:pPr>
            <a:r>
              <a:rPr lang="en-US" altLang="ja-JP" dirty="0" smtClean="0"/>
              <a:t>2. </a:t>
            </a:r>
            <a:r>
              <a:rPr lang="ja-JP" altLang="en-US" dirty="0" smtClean="0"/>
              <a:t>各構造周辺の局所的な地形を計算。</a:t>
            </a:r>
            <a:endParaRPr lang="en-US" altLang="ja-JP" dirty="0" smtClean="0"/>
          </a:p>
          <a:p>
            <a:pPr>
              <a:buNone/>
            </a:pPr>
            <a:r>
              <a:rPr lang="ja-JP" altLang="en-US" dirty="0" smtClean="0"/>
              <a:t>　 </a:t>
            </a:r>
            <a:r>
              <a:rPr lang="en-US" altLang="ja-JP" dirty="0" smtClean="0"/>
              <a:t>(</a:t>
            </a:r>
            <a:r>
              <a:rPr lang="ja-JP" altLang="en-US" dirty="0" smtClean="0"/>
              <a:t>生成した初期構造から</a:t>
            </a:r>
            <a:r>
              <a:rPr lang="ja-JP" altLang="en-US" u="sng" dirty="0" smtClean="0">
                <a:solidFill>
                  <a:srgbClr val="FF0000"/>
                </a:solidFill>
              </a:rPr>
              <a:t>完全に独立な</a:t>
            </a:r>
            <a:endParaRPr lang="en-US" altLang="ja-JP" u="sng" dirty="0" smtClean="0">
              <a:solidFill>
                <a:srgbClr val="FF0000"/>
              </a:solidFill>
            </a:endParaRPr>
          </a:p>
          <a:p>
            <a:pPr>
              <a:buNone/>
            </a:pPr>
            <a:r>
              <a:rPr lang="ja-JP" altLang="en-US" dirty="0" smtClean="0">
                <a:solidFill>
                  <a:srgbClr val="FF0000"/>
                </a:solidFill>
              </a:rPr>
              <a:t>　  </a:t>
            </a:r>
            <a:r>
              <a:rPr lang="ja-JP" altLang="en-US" u="sng" dirty="0" smtClean="0">
                <a:solidFill>
                  <a:srgbClr val="FF0000"/>
                </a:solidFill>
              </a:rPr>
              <a:t>分散シミュレーション</a:t>
            </a:r>
            <a:r>
              <a:rPr lang="en-US" altLang="ja-JP" dirty="0" smtClean="0"/>
              <a:t>)</a:t>
            </a:r>
          </a:p>
          <a:p>
            <a:pPr>
              <a:buNone/>
            </a:pPr>
            <a:endParaRPr lang="en-US" altLang="ja-JP" dirty="0" smtClean="0"/>
          </a:p>
          <a:p>
            <a:pPr marL="514350" indent="-514350">
              <a:buNone/>
            </a:pPr>
            <a:r>
              <a:rPr lang="en-US" altLang="ja-JP" dirty="0" smtClean="0"/>
              <a:t>3. </a:t>
            </a:r>
            <a:r>
              <a:rPr lang="ja-JP" altLang="en-US" dirty="0" smtClean="0"/>
              <a:t>全体の地形を計算。</a:t>
            </a:r>
            <a:endParaRPr lang="en-US" altLang="ja-JP" dirty="0" smtClean="0"/>
          </a:p>
          <a:p>
            <a:pPr marL="514350" indent="-514350">
              <a:buNone/>
            </a:pPr>
            <a:r>
              <a:rPr lang="ja-JP" altLang="en-US" dirty="0" smtClean="0"/>
              <a:t>　 </a:t>
            </a:r>
            <a:r>
              <a:rPr lang="en-US" altLang="ja-JP" dirty="0" smtClean="0"/>
              <a:t>(</a:t>
            </a:r>
            <a:r>
              <a:rPr lang="ja-JP" altLang="en-US" dirty="0" smtClean="0"/>
              <a:t>全ての分散シミュレーションの結果を統合</a:t>
            </a:r>
            <a:r>
              <a:rPr lang="en-US" altLang="ja-JP" dirty="0" smtClean="0"/>
              <a:t>)</a:t>
            </a:r>
          </a:p>
          <a:p>
            <a:pPr marL="514350" indent="-514350">
              <a:buNone/>
            </a:pPr>
            <a:endParaRPr lang="en-US" altLang="ja-JP" dirty="0" smtClean="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12</a:t>
            </a:fld>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2708920"/>
            <a:ext cx="8229600" cy="1143000"/>
          </a:xfrm>
        </p:spPr>
        <p:txBody>
          <a:bodyPr>
            <a:normAutofit fontScale="90000"/>
          </a:bodyPr>
          <a:lstStyle/>
          <a:p>
            <a:r>
              <a:rPr lang="en-US" altLang="ja-JP" b="1" u="sng" dirty="0" smtClean="0">
                <a:solidFill>
                  <a:srgbClr val="FF0000"/>
                </a:solidFill>
              </a:rPr>
              <a:t>M</a:t>
            </a:r>
            <a:r>
              <a:rPr lang="en-US" altLang="ja-JP" dirty="0" smtClean="0"/>
              <a:t>ulti-</a:t>
            </a:r>
            <a:r>
              <a:rPr lang="en-US" altLang="ja-JP" b="1" u="sng" dirty="0" smtClean="0">
                <a:solidFill>
                  <a:srgbClr val="FF0000"/>
                </a:solidFill>
              </a:rPr>
              <a:t>S</a:t>
            </a:r>
            <a:r>
              <a:rPr lang="en-US" altLang="ja-JP" dirty="0" smtClean="0"/>
              <a:t>cale </a:t>
            </a:r>
            <a:r>
              <a:rPr lang="en-US" altLang="ja-JP" b="1" u="sng" dirty="0" smtClean="0">
                <a:solidFill>
                  <a:srgbClr val="FF0000"/>
                </a:solidFill>
              </a:rPr>
              <a:t>F</a:t>
            </a:r>
            <a:r>
              <a:rPr lang="en-US" altLang="ja-JP" dirty="0" smtClean="0"/>
              <a:t>ree </a:t>
            </a:r>
            <a:r>
              <a:rPr lang="en-US" altLang="ja-JP" b="1" u="sng" dirty="0" smtClean="0">
                <a:solidFill>
                  <a:srgbClr val="FF0000"/>
                </a:solidFill>
              </a:rPr>
              <a:t>E</a:t>
            </a:r>
            <a:r>
              <a:rPr lang="en-US" altLang="ja-JP" dirty="0" smtClean="0"/>
              <a:t>nergy </a:t>
            </a:r>
            <a:r>
              <a:rPr lang="en-US" altLang="ja-JP" b="1" u="sng" dirty="0" smtClean="0">
                <a:solidFill>
                  <a:srgbClr val="FF0000"/>
                </a:solidFill>
              </a:rPr>
              <a:t>L</a:t>
            </a:r>
            <a:r>
              <a:rPr lang="en-US" altLang="ja-JP" dirty="0" smtClean="0"/>
              <a:t>andscape calculation method (</a:t>
            </a:r>
            <a:r>
              <a:rPr lang="en-US" altLang="ja-JP" b="1" u="sng" dirty="0" smtClean="0">
                <a:solidFill>
                  <a:srgbClr val="FF0000"/>
                </a:solidFill>
              </a:rPr>
              <a:t>MSFEL</a:t>
            </a:r>
            <a:r>
              <a:rPr lang="en-US" altLang="ja-JP" dirty="0" smtClean="0"/>
              <a:t>)</a:t>
            </a:r>
            <a:br>
              <a:rPr lang="en-US" altLang="ja-JP" dirty="0" smtClean="0"/>
            </a:br>
            <a:r>
              <a:rPr lang="en-US" altLang="ja-JP" sz="3100" dirty="0" err="1" smtClean="0"/>
              <a:t>R.Harada</a:t>
            </a:r>
            <a:r>
              <a:rPr lang="en-US" altLang="ja-JP" sz="3100" dirty="0" smtClean="0"/>
              <a:t> and </a:t>
            </a:r>
            <a:r>
              <a:rPr lang="en-US" altLang="ja-JP" sz="3100" dirty="0" err="1" smtClean="0"/>
              <a:t>A.Kitao</a:t>
            </a:r>
            <a:r>
              <a:rPr lang="en-US" altLang="ja-JP" sz="3100" dirty="0" smtClean="0"/>
              <a:t> </a:t>
            </a:r>
            <a:r>
              <a:rPr lang="en-US" altLang="ja-JP" sz="3100" i="1" dirty="0" err="1" smtClean="0"/>
              <a:t>Chem.Phys.Lett</a:t>
            </a:r>
            <a:r>
              <a:rPr lang="en-US" altLang="ja-JP" sz="3100" i="1" dirty="0" smtClean="0"/>
              <a:t>, </a:t>
            </a:r>
            <a:r>
              <a:rPr lang="en-US" altLang="ja-JP" sz="3100" dirty="0" smtClean="0"/>
              <a:t>2011 in press</a:t>
            </a:r>
            <a:endParaRPr kumimoji="1" lang="ja-JP" altLang="en-US" sz="3100"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13</a:t>
            </a:fld>
            <a:endParaRPr lang="ja-JP"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cstate="print"/>
          <a:srcRect/>
          <a:stretch>
            <a:fillRect/>
          </a:stretch>
        </p:blipFill>
        <p:spPr bwMode="auto">
          <a:xfrm>
            <a:off x="2555776" y="1628800"/>
            <a:ext cx="4010305" cy="5229200"/>
          </a:xfrm>
          <a:prstGeom prst="rect">
            <a:avLst/>
          </a:prstGeom>
          <a:noFill/>
          <a:ln w="9525">
            <a:noFill/>
            <a:miter lim="800000"/>
            <a:headEnd/>
            <a:tailEnd/>
          </a:ln>
        </p:spPr>
      </p:pic>
      <p:pic>
        <p:nvPicPr>
          <p:cNvPr id="48" name="Picture 1"/>
          <p:cNvPicPr>
            <a:picLocks noChangeAspect="1" noChangeArrowheads="1"/>
          </p:cNvPicPr>
          <p:nvPr/>
        </p:nvPicPr>
        <p:blipFill>
          <a:blip r:embed="rId4" cstate="print"/>
          <a:srcRect l="7443" t="14519" r="67417" b="64233"/>
          <a:stretch>
            <a:fillRect/>
          </a:stretch>
        </p:blipFill>
        <p:spPr bwMode="auto">
          <a:xfrm>
            <a:off x="107504" y="1988840"/>
            <a:ext cx="2520280" cy="936104"/>
          </a:xfrm>
          <a:prstGeom prst="rect">
            <a:avLst/>
          </a:prstGeom>
          <a:noFill/>
          <a:ln w="9525">
            <a:noFill/>
            <a:miter lim="800000"/>
            <a:headEnd/>
            <a:tailEnd/>
          </a:ln>
        </p:spPr>
      </p:pic>
      <p:sp>
        <p:nvSpPr>
          <p:cNvPr id="2" name="タイトル 1"/>
          <p:cNvSpPr>
            <a:spLocks noGrp="1"/>
          </p:cNvSpPr>
          <p:nvPr>
            <p:ph type="title"/>
          </p:nvPr>
        </p:nvSpPr>
        <p:spPr>
          <a:xfrm>
            <a:off x="518864" y="413792"/>
            <a:ext cx="8229600" cy="1143000"/>
          </a:xfrm>
        </p:spPr>
        <p:txBody>
          <a:bodyPr>
            <a:normAutofit fontScale="90000"/>
          </a:bodyPr>
          <a:lstStyle/>
          <a:p>
            <a:r>
              <a:rPr kumimoji="1" lang="en-US" altLang="ja-JP" b="1" u="sng" dirty="0" smtClean="0">
                <a:solidFill>
                  <a:srgbClr val="FF0000"/>
                </a:solidFill>
              </a:rPr>
              <a:t>M</a:t>
            </a:r>
            <a:r>
              <a:rPr kumimoji="1" lang="en-US" altLang="ja-JP" dirty="0" smtClean="0"/>
              <a:t>ulti-</a:t>
            </a:r>
            <a:r>
              <a:rPr kumimoji="1" lang="en-US" altLang="ja-JP" b="1" u="sng" dirty="0" smtClean="0">
                <a:solidFill>
                  <a:srgbClr val="FF0000"/>
                </a:solidFill>
              </a:rPr>
              <a:t>S</a:t>
            </a:r>
            <a:r>
              <a:rPr kumimoji="1" lang="en-US" altLang="ja-JP" dirty="0" smtClean="0"/>
              <a:t>cale </a:t>
            </a:r>
            <a:r>
              <a:rPr kumimoji="1" lang="en-US" altLang="ja-JP" b="1" u="sng" dirty="0" smtClean="0">
                <a:solidFill>
                  <a:srgbClr val="FF0000"/>
                </a:solidFill>
              </a:rPr>
              <a:t>F</a:t>
            </a:r>
            <a:r>
              <a:rPr kumimoji="1" lang="en-US" altLang="ja-JP" dirty="0" smtClean="0"/>
              <a:t>ree </a:t>
            </a:r>
            <a:r>
              <a:rPr kumimoji="1" lang="en-US" altLang="ja-JP" b="1" u="sng" dirty="0" smtClean="0">
                <a:solidFill>
                  <a:srgbClr val="FF0000"/>
                </a:solidFill>
              </a:rPr>
              <a:t>E</a:t>
            </a:r>
            <a:r>
              <a:rPr kumimoji="1" lang="en-US" altLang="ja-JP" dirty="0" smtClean="0"/>
              <a:t>nergy </a:t>
            </a:r>
            <a:r>
              <a:rPr kumimoji="1" lang="en-US" altLang="ja-JP" b="1" u="sng" dirty="0" smtClean="0">
                <a:solidFill>
                  <a:srgbClr val="FF0000"/>
                </a:solidFill>
              </a:rPr>
              <a:t>L</a:t>
            </a:r>
            <a:r>
              <a:rPr kumimoji="1" lang="en-US" altLang="ja-JP" dirty="0" smtClean="0"/>
              <a:t>andscape calculation method (</a:t>
            </a:r>
            <a:r>
              <a:rPr kumimoji="1" lang="en-US" altLang="ja-JP" b="1" u="sng" dirty="0" smtClean="0">
                <a:solidFill>
                  <a:srgbClr val="FF0000"/>
                </a:solidFill>
              </a:rPr>
              <a:t>MSFEL</a:t>
            </a:r>
            <a:r>
              <a:rPr kumimoji="1" lang="en-US" altLang="ja-JP" dirty="0" smtClean="0"/>
              <a:t>)</a:t>
            </a:r>
            <a:endParaRPr kumimoji="1" lang="ja-JP" altLang="en-US" dirty="0"/>
          </a:p>
        </p:txBody>
      </p:sp>
      <p:pic>
        <p:nvPicPr>
          <p:cNvPr id="50" name="Picture 1"/>
          <p:cNvPicPr>
            <a:picLocks noChangeAspect="1" noChangeArrowheads="1"/>
          </p:cNvPicPr>
          <p:nvPr/>
        </p:nvPicPr>
        <p:blipFill>
          <a:blip r:embed="rId4" cstate="print"/>
          <a:srcRect l="9234" t="62107" r="68499" b="8474"/>
          <a:stretch>
            <a:fillRect/>
          </a:stretch>
        </p:blipFill>
        <p:spPr bwMode="auto">
          <a:xfrm>
            <a:off x="107504" y="4149080"/>
            <a:ext cx="2356262" cy="1368152"/>
          </a:xfrm>
          <a:prstGeom prst="rect">
            <a:avLst/>
          </a:prstGeom>
          <a:noFill/>
          <a:ln w="9525">
            <a:noFill/>
            <a:miter lim="800000"/>
            <a:headEnd/>
            <a:tailEnd/>
          </a:ln>
        </p:spPr>
      </p:pic>
      <p:sp>
        <p:nvSpPr>
          <p:cNvPr id="52" name="正方形/長方形 51"/>
          <p:cNvSpPr/>
          <p:nvPr/>
        </p:nvSpPr>
        <p:spPr>
          <a:xfrm>
            <a:off x="5652120" y="1844824"/>
            <a:ext cx="259228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9" name="Picture 1"/>
          <p:cNvPicPr>
            <a:picLocks noChangeAspect="1" noChangeArrowheads="1"/>
          </p:cNvPicPr>
          <p:nvPr/>
        </p:nvPicPr>
        <p:blipFill>
          <a:blip r:embed="rId4" cstate="print"/>
          <a:srcRect l="75949" t="27785" r="5376" b="32989"/>
          <a:stretch>
            <a:fillRect/>
          </a:stretch>
        </p:blipFill>
        <p:spPr bwMode="auto">
          <a:xfrm>
            <a:off x="6516215" y="2598138"/>
            <a:ext cx="2304257" cy="2127006"/>
          </a:xfrm>
          <a:prstGeom prst="rect">
            <a:avLst/>
          </a:prstGeom>
          <a:noFill/>
          <a:ln w="9525">
            <a:noFill/>
            <a:miter lim="800000"/>
            <a:headEnd/>
            <a:tailEnd/>
          </a:ln>
        </p:spPr>
      </p:pic>
      <p:sp>
        <p:nvSpPr>
          <p:cNvPr id="56" name="正方形/長方形 55"/>
          <p:cNvSpPr/>
          <p:nvPr/>
        </p:nvSpPr>
        <p:spPr>
          <a:xfrm>
            <a:off x="7164288" y="3212976"/>
            <a:ext cx="1143744" cy="279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477639" y="1691516"/>
            <a:ext cx="1862113" cy="369332"/>
          </a:xfrm>
          <a:prstGeom prst="rect">
            <a:avLst/>
          </a:prstGeom>
          <a:noFill/>
        </p:spPr>
        <p:txBody>
          <a:bodyPr wrap="none" rtlCol="0">
            <a:spAutoFit/>
          </a:bodyPr>
          <a:lstStyle/>
          <a:p>
            <a:r>
              <a:rPr kumimoji="1" lang="en-US" altLang="ja-JP" u="sng" dirty="0" smtClean="0"/>
              <a:t>Step1.</a:t>
            </a:r>
            <a:r>
              <a:rPr lang="en-US" altLang="ja-JP" dirty="0" smtClean="0"/>
              <a:t> </a:t>
            </a:r>
            <a:r>
              <a:rPr lang="ja-JP" altLang="en-US" dirty="0" smtClean="0"/>
              <a:t>粗視化</a:t>
            </a:r>
            <a:r>
              <a:rPr kumimoji="1" lang="en-US" altLang="ja-JP" dirty="0" smtClean="0"/>
              <a:t>MD</a:t>
            </a:r>
            <a:endParaRPr kumimoji="1" lang="ja-JP" altLang="en-US" dirty="0"/>
          </a:p>
        </p:txBody>
      </p:sp>
      <p:sp>
        <p:nvSpPr>
          <p:cNvPr id="62" name="テキスト ボックス 61"/>
          <p:cNvSpPr txBox="1"/>
          <p:nvPr/>
        </p:nvSpPr>
        <p:spPr>
          <a:xfrm>
            <a:off x="6516216" y="2204864"/>
            <a:ext cx="2424318" cy="369332"/>
          </a:xfrm>
          <a:prstGeom prst="rect">
            <a:avLst/>
          </a:prstGeom>
          <a:noFill/>
        </p:spPr>
        <p:txBody>
          <a:bodyPr wrap="none" rtlCol="0">
            <a:spAutoFit/>
          </a:bodyPr>
          <a:lstStyle/>
          <a:p>
            <a:r>
              <a:rPr kumimoji="1" lang="en-US" altLang="ja-JP" u="sng" dirty="0" smtClean="0"/>
              <a:t>Step2.</a:t>
            </a:r>
            <a:r>
              <a:rPr kumimoji="1" lang="en-US" altLang="ja-JP" dirty="0" smtClean="0"/>
              <a:t> CG-&gt;AA mapping</a:t>
            </a:r>
            <a:endParaRPr kumimoji="1" lang="ja-JP" altLang="en-US" dirty="0"/>
          </a:p>
        </p:txBody>
      </p:sp>
      <p:sp>
        <p:nvSpPr>
          <p:cNvPr id="63" name="テキスト ボックス 62"/>
          <p:cNvSpPr txBox="1"/>
          <p:nvPr/>
        </p:nvSpPr>
        <p:spPr>
          <a:xfrm>
            <a:off x="139476" y="2843644"/>
            <a:ext cx="2560316" cy="369332"/>
          </a:xfrm>
          <a:prstGeom prst="rect">
            <a:avLst/>
          </a:prstGeom>
          <a:noFill/>
        </p:spPr>
        <p:txBody>
          <a:bodyPr wrap="none" rtlCol="0">
            <a:spAutoFit/>
          </a:bodyPr>
          <a:lstStyle/>
          <a:p>
            <a:r>
              <a:rPr kumimoji="1" lang="ja-JP" altLang="en-US" dirty="0" smtClean="0"/>
              <a:t>効率的構造サンプリング</a:t>
            </a:r>
            <a:endParaRPr kumimoji="1" lang="ja-JP" altLang="en-US" dirty="0"/>
          </a:p>
        </p:txBody>
      </p:sp>
      <p:sp>
        <p:nvSpPr>
          <p:cNvPr id="64" name="テキスト ボックス 63"/>
          <p:cNvSpPr txBox="1"/>
          <p:nvPr/>
        </p:nvSpPr>
        <p:spPr>
          <a:xfrm>
            <a:off x="6462780" y="3131676"/>
            <a:ext cx="2645724" cy="369332"/>
          </a:xfrm>
          <a:prstGeom prst="rect">
            <a:avLst/>
          </a:prstGeom>
          <a:noFill/>
        </p:spPr>
        <p:txBody>
          <a:bodyPr wrap="none" rtlCol="0">
            <a:spAutoFit/>
          </a:bodyPr>
          <a:lstStyle/>
          <a:p>
            <a:r>
              <a:rPr kumimoji="1" lang="en-US" altLang="ja-JP" dirty="0" smtClean="0"/>
              <a:t>Coarse-grained (</a:t>
            </a:r>
            <a:r>
              <a:rPr kumimoji="1" lang="en-US" altLang="ja-JP" u="sng" dirty="0" smtClean="0"/>
              <a:t>CG-</a:t>
            </a:r>
            <a:r>
              <a:rPr kumimoji="1" lang="en-US" altLang="ja-JP" dirty="0" smtClean="0"/>
              <a:t>) </a:t>
            </a:r>
            <a:r>
              <a:rPr kumimoji="1" lang="ja-JP" altLang="en-US" dirty="0" smtClean="0"/>
              <a:t>構造</a:t>
            </a:r>
            <a:endParaRPr kumimoji="1" lang="ja-JP" altLang="en-US" dirty="0"/>
          </a:p>
        </p:txBody>
      </p:sp>
      <p:sp>
        <p:nvSpPr>
          <p:cNvPr id="65" name="テキスト ボックス 64"/>
          <p:cNvSpPr txBox="1"/>
          <p:nvPr/>
        </p:nvSpPr>
        <p:spPr>
          <a:xfrm>
            <a:off x="6863911" y="4725144"/>
            <a:ext cx="2028569" cy="369332"/>
          </a:xfrm>
          <a:prstGeom prst="rect">
            <a:avLst/>
          </a:prstGeom>
          <a:noFill/>
        </p:spPr>
        <p:txBody>
          <a:bodyPr wrap="none" rtlCol="0">
            <a:spAutoFit/>
          </a:bodyPr>
          <a:lstStyle/>
          <a:p>
            <a:r>
              <a:rPr kumimoji="1" lang="en-US" altLang="ja-JP" dirty="0" smtClean="0"/>
              <a:t>All-atom (</a:t>
            </a:r>
            <a:r>
              <a:rPr kumimoji="1" lang="en-US" altLang="ja-JP" u="sng" dirty="0" smtClean="0"/>
              <a:t>AA-</a:t>
            </a:r>
            <a:r>
              <a:rPr kumimoji="1" lang="en-US" altLang="ja-JP" dirty="0" smtClean="0"/>
              <a:t>) </a:t>
            </a:r>
            <a:r>
              <a:rPr kumimoji="1" lang="ja-JP" altLang="en-US" dirty="0" smtClean="0"/>
              <a:t>構造</a:t>
            </a:r>
            <a:endParaRPr kumimoji="1" lang="ja-JP" altLang="en-US" dirty="0"/>
          </a:p>
        </p:txBody>
      </p:sp>
      <p:sp>
        <p:nvSpPr>
          <p:cNvPr id="66" name="テキスト ボックス 65"/>
          <p:cNvSpPr txBox="1"/>
          <p:nvPr/>
        </p:nvSpPr>
        <p:spPr>
          <a:xfrm>
            <a:off x="179512" y="3789040"/>
            <a:ext cx="2323778" cy="369332"/>
          </a:xfrm>
          <a:prstGeom prst="rect">
            <a:avLst/>
          </a:prstGeom>
          <a:noFill/>
        </p:spPr>
        <p:txBody>
          <a:bodyPr wrap="none" rtlCol="0">
            <a:spAutoFit/>
          </a:bodyPr>
          <a:lstStyle/>
          <a:p>
            <a:r>
              <a:rPr kumimoji="1" lang="en-US" altLang="ja-JP" u="sng" dirty="0" smtClean="0"/>
              <a:t>Step3.</a:t>
            </a:r>
            <a:r>
              <a:rPr kumimoji="1" lang="en-US" altLang="ja-JP" dirty="0" smtClean="0"/>
              <a:t> </a:t>
            </a:r>
            <a:r>
              <a:rPr lang="ja-JP" altLang="en-US" dirty="0" smtClean="0"/>
              <a:t>独立全原子</a:t>
            </a:r>
            <a:r>
              <a:rPr lang="en-US" altLang="ja-JP" dirty="0" smtClean="0"/>
              <a:t>MD</a:t>
            </a:r>
            <a:endParaRPr kumimoji="1" lang="ja-JP" altLang="en-US" dirty="0"/>
          </a:p>
        </p:txBody>
      </p:sp>
      <p:sp>
        <p:nvSpPr>
          <p:cNvPr id="67" name="テキスト ボックス 66"/>
          <p:cNvSpPr txBox="1"/>
          <p:nvPr/>
        </p:nvSpPr>
        <p:spPr>
          <a:xfrm>
            <a:off x="-62757" y="5445224"/>
            <a:ext cx="2906565" cy="369332"/>
          </a:xfrm>
          <a:prstGeom prst="rect">
            <a:avLst/>
          </a:prstGeom>
          <a:noFill/>
        </p:spPr>
        <p:txBody>
          <a:bodyPr wrap="none" rtlCol="0">
            <a:spAutoFit/>
          </a:bodyPr>
          <a:lstStyle/>
          <a:p>
            <a:r>
              <a:rPr kumimoji="1" lang="ja-JP" altLang="en-US" dirty="0" smtClean="0"/>
              <a:t>高精度・局所的サンプリング</a:t>
            </a:r>
            <a:endParaRPr kumimoji="1" lang="ja-JP" altLang="en-US" dirty="0"/>
          </a:p>
        </p:txBody>
      </p:sp>
      <p:sp>
        <p:nvSpPr>
          <p:cNvPr id="68" name="テキスト ボックス 67"/>
          <p:cNvSpPr txBox="1"/>
          <p:nvPr/>
        </p:nvSpPr>
        <p:spPr>
          <a:xfrm>
            <a:off x="6459768" y="5733256"/>
            <a:ext cx="2686056" cy="646331"/>
          </a:xfrm>
          <a:prstGeom prst="rect">
            <a:avLst/>
          </a:prstGeom>
          <a:noFill/>
        </p:spPr>
        <p:txBody>
          <a:bodyPr wrap="none" rtlCol="0">
            <a:spAutoFit/>
          </a:bodyPr>
          <a:lstStyle/>
          <a:p>
            <a:r>
              <a:rPr kumimoji="1" lang="en-US" altLang="ja-JP" u="sng" dirty="0" smtClean="0"/>
              <a:t>Step4.</a:t>
            </a:r>
            <a:r>
              <a:rPr kumimoji="1" lang="en-US" altLang="ja-JP" dirty="0" smtClean="0"/>
              <a:t> </a:t>
            </a:r>
            <a:r>
              <a:rPr kumimoji="1" lang="ja-JP" altLang="en-US" dirty="0" smtClean="0"/>
              <a:t>多重ヒストグラム法</a:t>
            </a:r>
            <a:endParaRPr kumimoji="1" lang="en-US" altLang="ja-JP" dirty="0" smtClean="0"/>
          </a:p>
          <a:p>
            <a:r>
              <a:rPr lang="ja-JP" altLang="en-US" dirty="0" smtClean="0"/>
              <a:t>　　       による地形計算</a:t>
            </a:r>
            <a:endParaRPr kumimoji="1" lang="ja-JP" altLang="en-US" dirty="0"/>
          </a:p>
        </p:txBody>
      </p:sp>
      <p:sp>
        <p:nvSpPr>
          <p:cNvPr id="69" name="テキスト ボックス 68"/>
          <p:cNvSpPr txBox="1"/>
          <p:nvPr/>
        </p:nvSpPr>
        <p:spPr>
          <a:xfrm>
            <a:off x="4716016" y="1763524"/>
            <a:ext cx="3642344" cy="369332"/>
          </a:xfrm>
          <a:prstGeom prst="rect">
            <a:avLst/>
          </a:prstGeom>
          <a:noFill/>
        </p:spPr>
        <p:txBody>
          <a:bodyPr wrap="none" rtlCol="0">
            <a:spAutoFit/>
          </a:bodyPr>
          <a:lstStyle/>
          <a:p>
            <a:r>
              <a:rPr kumimoji="1" lang="ja-JP" altLang="en-US" dirty="0" smtClean="0"/>
              <a:t>参照構造</a:t>
            </a:r>
            <a:r>
              <a:rPr kumimoji="1" lang="en-US" altLang="ja-JP" dirty="0" smtClean="0"/>
              <a:t>(X-</a:t>
            </a:r>
            <a:r>
              <a:rPr kumimoji="1" lang="ja-JP" altLang="en-US" dirty="0" smtClean="0"/>
              <a:t>線結晶構造・</a:t>
            </a:r>
            <a:r>
              <a:rPr kumimoji="1" lang="en-US" altLang="ja-JP" dirty="0" smtClean="0"/>
              <a:t>NMR</a:t>
            </a:r>
            <a:r>
              <a:rPr kumimoji="1" lang="ja-JP" altLang="en-US" dirty="0" smtClean="0"/>
              <a:t>構造</a:t>
            </a:r>
            <a:r>
              <a:rPr kumimoji="1" lang="en-US" altLang="ja-JP" dirty="0" smtClean="0"/>
              <a:t>)</a:t>
            </a:r>
            <a:endParaRPr kumimoji="1" lang="ja-JP" altLang="en-US" dirty="0"/>
          </a:p>
        </p:txBody>
      </p:sp>
      <p:sp>
        <p:nvSpPr>
          <p:cNvPr id="25" name="テキスト ボックス 24"/>
          <p:cNvSpPr txBox="1"/>
          <p:nvPr/>
        </p:nvSpPr>
        <p:spPr>
          <a:xfrm>
            <a:off x="4499992" y="6372036"/>
            <a:ext cx="2204450" cy="369332"/>
          </a:xfrm>
          <a:prstGeom prst="rect">
            <a:avLst/>
          </a:prstGeom>
          <a:noFill/>
        </p:spPr>
        <p:txBody>
          <a:bodyPr wrap="none" rtlCol="0">
            <a:spAutoFit/>
          </a:bodyPr>
          <a:lstStyle/>
          <a:p>
            <a:r>
              <a:rPr kumimoji="1" lang="ja-JP" altLang="en-US" dirty="0" smtClean="0"/>
              <a:t>自由エネルギー地形</a:t>
            </a:r>
            <a:endParaRPr kumimoji="1" lang="ja-JP" altLang="en-US" dirty="0"/>
          </a:p>
        </p:txBody>
      </p:sp>
      <p:sp>
        <p:nvSpPr>
          <p:cNvPr id="26" name="スライド番号プレースホルダ 25"/>
          <p:cNvSpPr>
            <a:spLocks noGrp="1"/>
          </p:cNvSpPr>
          <p:nvPr>
            <p:ph type="sldNum" sz="quarter" idx="12"/>
          </p:nvPr>
        </p:nvSpPr>
        <p:spPr/>
        <p:txBody>
          <a:bodyPr/>
          <a:lstStyle/>
          <a:p>
            <a:fld id="{1B2C0A51-D84E-4795-97CC-5D1960B01346}" type="slidenum">
              <a:rPr lang="ja-JP" altLang="en-US" smtClean="0"/>
              <a:pPr/>
              <a:t>14</a:t>
            </a:fld>
            <a:endParaRPr lang="ja-JP"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本手法の特徴</a:t>
            </a:r>
            <a:endParaRPr kumimoji="1" lang="ja-JP" altLang="en-US" dirty="0"/>
          </a:p>
        </p:txBody>
      </p:sp>
      <p:sp>
        <p:nvSpPr>
          <p:cNvPr id="3" name="コンテンツ プレースホルダ 2"/>
          <p:cNvSpPr>
            <a:spLocks noGrp="1"/>
          </p:cNvSpPr>
          <p:nvPr>
            <p:ph idx="1"/>
          </p:nvPr>
        </p:nvSpPr>
        <p:spPr>
          <a:xfrm>
            <a:off x="457200" y="1600200"/>
            <a:ext cx="8435280" cy="4565104"/>
          </a:xfrm>
        </p:spPr>
        <p:txBody>
          <a:bodyPr>
            <a:normAutofit/>
          </a:bodyPr>
          <a:lstStyle/>
          <a:p>
            <a:r>
              <a:rPr kumimoji="1" lang="ja-JP" altLang="en-US" dirty="0" smtClean="0"/>
              <a:t>自由度の異なる</a:t>
            </a:r>
            <a:r>
              <a:rPr kumimoji="1" lang="ja-JP" altLang="en-US" dirty="0" smtClean="0">
                <a:solidFill>
                  <a:srgbClr val="FF0000"/>
                </a:solidFill>
              </a:rPr>
              <a:t>粗視化モデル</a:t>
            </a:r>
            <a:r>
              <a:rPr kumimoji="1" lang="ja-JP" altLang="en-US" dirty="0" smtClean="0"/>
              <a:t>と</a:t>
            </a:r>
            <a:r>
              <a:rPr kumimoji="1" lang="ja-JP" altLang="en-US" dirty="0" smtClean="0">
                <a:solidFill>
                  <a:srgbClr val="0000FF"/>
                </a:solidFill>
              </a:rPr>
              <a:t>全原子モデル</a:t>
            </a:r>
            <a:r>
              <a:rPr kumimoji="1" lang="ja-JP" altLang="en-US" dirty="0" smtClean="0"/>
              <a:t>を用いた</a:t>
            </a:r>
            <a:r>
              <a:rPr kumimoji="1" lang="ja-JP" altLang="en-US" u="sng" dirty="0" smtClean="0"/>
              <a:t>マルチスケールシミュレーション</a:t>
            </a:r>
            <a:endParaRPr kumimoji="1" lang="en-US" altLang="ja-JP" u="sng" dirty="0" smtClean="0"/>
          </a:p>
          <a:p>
            <a:pPr>
              <a:buNone/>
            </a:pPr>
            <a:r>
              <a:rPr lang="ja-JP" altLang="en-US" dirty="0" smtClean="0"/>
              <a:t>　 </a:t>
            </a:r>
            <a:r>
              <a:rPr lang="en-US" altLang="ja-JP" dirty="0" smtClean="0"/>
              <a:t>(</a:t>
            </a:r>
            <a:r>
              <a:rPr lang="ja-JP" altLang="en-US" dirty="0" smtClean="0">
                <a:solidFill>
                  <a:srgbClr val="FF0000"/>
                </a:solidFill>
              </a:rPr>
              <a:t>効率的に構造サンプリング</a:t>
            </a:r>
            <a:r>
              <a:rPr lang="ja-JP" altLang="en-US" dirty="0" smtClean="0"/>
              <a:t>を行い、かつ</a:t>
            </a:r>
            <a:endParaRPr lang="en-US" altLang="ja-JP" dirty="0" smtClean="0"/>
          </a:p>
          <a:p>
            <a:pPr>
              <a:buNone/>
            </a:pPr>
            <a:r>
              <a:rPr kumimoji="1" lang="ja-JP" altLang="en-US" dirty="0" smtClean="0"/>
              <a:t>　　</a:t>
            </a:r>
            <a:r>
              <a:rPr kumimoji="1" lang="ja-JP" altLang="en-US" dirty="0" smtClean="0">
                <a:solidFill>
                  <a:srgbClr val="0000FF"/>
                </a:solidFill>
              </a:rPr>
              <a:t>高精度に地形計算</a:t>
            </a:r>
            <a:r>
              <a:rPr kumimoji="1" lang="ja-JP" altLang="en-US" dirty="0" smtClean="0"/>
              <a:t>を行う</a:t>
            </a:r>
            <a:r>
              <a:rPr kumimoji="1" lang="en-US" altLang="ja-JP" dirty="0" smtClean="0"/>
              <a:t>)</a:t>
            </a:r>
          </a:p>
          <a:p>
            <a:endParaRPr kumimoji="1" lang="en-US" altLang="ja-JP" u="sng" dirty="0" smtClean="0"/>
          </a:p>
          <a:p>
            <a:r>
              <a:rPr lang="ja-JP" altLang="en-US" u="sng" dirty="0" smtClean="0"/>
              <a:t>超並列計算を有効利用</a:t>
            </a:r>
            <a:r>
              <a:rPr lang="ja-JP" altLang="en-US" dirty="0" smtClean="0"/>
              <a:t>するように設計</a:t>
            </a:r>
            <a:endParaRPr lang="en-US" altLang="ja-JP" dirty="0" smtClean="0"/>
          </a:p>
          <a:p>
            <a:pPr>
              <a:buNone/>
            </a:pPr>
            <a:r>
              <a:rPr lang="en-US" altLang="ja-JP" dirty="0" smtClean="0"/>
              <a:t>    (</a:t>
            </a:r>
            <a:r>
              <a:rPr lang="ja-JP" altLang="en-US" dirty="0" smtClean="0">
                <a:solidFill>
                  <a:srgbClr val="0000FF"/>
                </a:solidFill>
              </a:rPr>
              <a:t>並列化効率</a:t>
            </a:r>
            <a:r>
              <a:rPr lang="en-US" altLang="ja-JP" dirty="0" smtClean="0">
                <a:solidFill>
                  <a:srgbClr val="0000FF"/>
                </a:solidFill>
              </a:rPr>
              <a:t>100</a:t>
            </a:r>
            <a:r>
              <a:rPr lang="ja-JP" altLang="en-US" dirty="0" smtClean="0">
                <a:solidFill>
                  <a:srgbClr val="0000FF"/>
                </a:solidFill>
              </a:rPr>
              <a:t>％</a:t>
            </a:r>
            <a:r>
              <a:rPr lang="ja-JP" altLang="en-US" dirty="0" smtClean="0"/>
              <a:t>の効率的な計算手法</a:t>
            </a:r>
            <a:r>
              <a:rPr lang="en-US" altLang="ja-JP" dirty="0" smtClean="0"/>
              <a:t>)</a:t>
            </a:r>
          </a:p>
          <a:p>
            <a:endParaRPr kumimoji="1" lang="en-US" altLang="ja-JP" u="sng" dirty="0" smtClean="0"/>
          </a:p>
          <a:p>
            <a:pPr>
              <a:buNone/>
            </a:pPr>
            <a:endParaRPr lang="en-US" altLang="ja-JP" dirty="0" smtClean="0"/>
          </a:p>
          <a:p>
            <a:pPr>
              <a:buNone/>
            </a:pPr>
            <a:endParaRPr kumimoji="1" lang="en-US" altLang="ja-JP" dirty="0" smtClean="0"/>
          </a:p>
          <a:p>
            <a:pPr>
              <a:buNone/>
            </a:pPr>
            <a:endParaRPr kumimoji="1" lang="ja-JP" altLang="en-US" dirty="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15</a:t>
            </a:fld>
            <a:endParaRPr lang="ja-JP"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コンテンツ プレースホルダ 2"/>
          <p:cNvSpPr>
            <a:spLocks noGrp="1"/>
          </p:cNvSpPr>
          <p:nvPr>
            <p:ph idx="1"/>
          </p:nvPr>
        </p:nvSpPr>
        <p:spPr>
          <a:xfrm>
            <a:off x="35496" y="3356992"/>
            <a:ext cx="9501187" cy="3571875"/>
          </a:xfrm>
        </p:spPr>
        <p:txBody>
          <a:bodyPr/>
          <a:lstStyle/>
          <a:p>
            <a:pPr>
              <a:buFont typeface="Arial" pitchFamily="34" charset="0"/>
              <a:buNone/>
            </a:pPr>
            <a:r>
              <a:rPr lang="ja-JP" altLang="en-US" sz="2400" dirty="0" smtClean="0"/>
              <a:t>   精度を犠牲にして、</a:t>
            </a:r>
            <a:r>
              <a:rPr lang="ja-JP" altLang="en-US" sz="2400" dirty="0" smtClean="0">
                <a:solidFill>
                  <a:srgbClr val="FF0000"/>
                </a:solidFill>
              </a:rPr>
              <a:t>安定構造周辺の広範囲の自由エネルギー地形</a:t>
            </a:r>
            <a:endParaRPr lang="en-US" altLang="ja-JP" sz="2400" dirty="0" smtClean="0">
              <a:solidFill>
                <a:srgbClr val="FF0000"/>
              </a:solidFill>
            </a:endParaRPr>
          </a:p>
          <a:p>
            <a:pPr>
              <a:buFont typeface="Arial" pitchFamily="34" charset="0"/>
              <a:buNone/>
            </a:pPr>
            <a:r>
              <a:rPr lang="en-US" altLang="ja-JP" sz="2400" dirty="0" smtClean="0"/>
              <a:t>          </a:t>
            </a:r>
            <a:r>
              <a:rPr lang="ja-JP" altLang="en-US" sz="2400" dirty="0" smtClean="0"/>
              <a:t>を大まかに探索。（</a:t>
            </a:r>
            <a:r>
              <a:rPr lang="ja-JP" altLang="en-US" sz="2400" u="sng" dirty="0" smtClean="0">
                <a:solidFill>
                  <a:srgbClr val="FF0000"/>
                </a:solidFill>
              </a:rPr>
              <a:t>粗視化モデル</a:t>
            </a:r>
            <a:r>
              <a:rPr lang="ja-JP" altLang="en-US" sz="2400" dirty="0" smtClean="0"/>
              <a:t>を用いた</a:t>
            </a:r>
            <a:r>
              <a:rPr lang="ja-JP" altLang="en-US" sz="2400" u="sng" dirty="0" smtClean="0">
                <a:solidFill>
                  <a:srgbClr val="FF0000"/>
                </a:solidFill>
              </a:rPr>
              <a:t>効率的探索</a:t>
            </a:r>
            <a:r>
              <a:rPr lang="ja-JP" altLang="en-US" sz="2400" dirty="0" smtClean="0"/>
              <a:t>）</a:t>
            </a:r>
            <a:endParaRPr lang="en-US" altLang="ja-JP" sz="2400" dirty="0" smtClean="0"/>
          </a:p>
          <a:p>
            <a:pPr>
              <a:buFont typeface="Arial" pitchFamily="34" charset="0"/>
              <a:buNone/>
            </a:pPr>
            <a:r>
              <a:rPr lang="ja-JP" altLang="en-US" sz="2400" dirty="0" smtClean="0"/>
              <a:t>　　　　　　　　　　　　　　　　　　　　</a:t>
            </a:r>
            <a:endParaRPr lang="en-US" altLang="ja-JP" sz="2400" dirty="0" smtClean="0"/>
          </a:p>
          <a:p>
            <a:pPr>
              <a:buFont typeface="Arial" pitchFamily="34" charset="0"/>
              <a:buNone/>
            </a:pPr>
            <a:endParaRPr lang="ja-JP" altLang="en-US" dirty="0" smtClean="0"/>
          </a:p>
        </p:txBody>
      </p:sp>
      <p:sp>
        <p:nvSpPr>
          <p:cNvPr id="14339" name="タイトル 1"/>
          <p:cNvSpPr>
            <a:spLocks noGrp="1"/>
          </p:cNvSpPr>
          <p:nvPr>
            <p:ph type="title"/>
          </p:nvPr>
        </p:nvSpPr>
        <p:spPr>
          <a:xfrm>
            <a:off x="457200" y="214313"/>
            <a:ext cx="8229600" cy="1143000"/>
          </a:xfrm>
        </p:spPr>
        <p:txBody>
          <a:bodyPr/>
          <a:lstStyle/>
          <a:p>
            <a:r>
              <a:rPr lang="ja-JP" altLang="en-US" sz="4000" dirty="0" smtClean="0"/>
              <a:t>本手法のストラテジー</a:t>
            </a:r>
          </a:p>
        </p:txBody>
      </p:sp>
      <p:grpSp>
        <p:nvGrpSpPr>
          <p:cNvPr id="2" name="グループ化 20"/>
          <p:cNvGrpSpPr>
            <a:grpSpLocks/>
          </p:cNvGrpSpPr>
          <p:nvPr/>
        </p:nvGrpSpPr>
        <p:grpSpPr bwMode="auto">
          <a:xfrm>
            <a:off x="395536" y="1196752"/>
            <a:ext cx="4955139" cy="2087498"/>
            <a:chOff x="109761" y="1258002"/>
            <a:chExt cx="4955170" cy="2086654"/>
          </a:xfrm>
        </p:grpSpPr>
        <p:pic>
          <p:nvPicPr>
            <p:cNvPr id="14354" name="Picture 4"/>
            <p:cNvPicPr>
              <a:picLocks noChangeAspect="1" noChangeArrowheads="1"/>
            </p:cNvPicPr>
            <p:nvPr/>
          </p:nvPicPr>
          <p:blipFill>
            <a:blip r:embed="rId3" cstate="print"/>
            <a:srcRect/>
            <a:stretch>
              <a:fillRect/>
            </a:stretch>
          </p:blipFill>
          <p:spPr bwMode="auto">
            <a:xfrm>
              <a:off x="1071538" y="1258002"/>
              <a:ext cx="3071834" cy="1385180"/>
            </a:xfrm>
            <a:prstGeom prst="rect">
              <a:avLst/>
            </a:prstGeom>
            <a:noFill/>
            <a:ln w="9525">
              <a:noFill/>
              <a:miter lim="800000"/>
              <a:headEnd/>
              <a:tailEnd/>
            </a:ln>
          </p:spPr>
        </p:pic>
        <p:sp>
          <p:nvSpPr>
            <p:cNvPr id="14355" name="テキスト ボックス 18"/>
            <p:cNvSpPr txBox="1">
              <a:spLocks noChangeArrowheads="1"/>
            </p:cNvSpPr>
            <p:nvPr/>
          </p:nvSpPr>
          <p:spPr bwMode="auto">
            <a:xfrm>
              <a:off x="109761" y="2637056"/>
              <a:ext cx="4955170" cy="707600"/>
            </a:xfrm>
            <a:prstGeom prst="rect">
              <a:avLst/>
            </a:prstGeom>
            <a:noFill/>
            <a:ln w="9525">
              <a:noFill/>
              <a:miter lim="800000"/>
              <a:headEnd/>
              <a:tailEnd/>
            </a:ln>
          </p:spPr>
          <p:txBody>
            <a:bodyPr wrap="none">
              <a:spAutoFit/>
            </a:bodyPr>
            <a:lstStyle/>
            <a:p>
              <a:r>
                <a:rPr lang="ja-JP" altLang="en-US" sz="2000" dirty="0" smtClean="0">
                  <a:solidFill>
                    <a:srgbClr val="0000FF"/>
                  </a:solidFill>
                  <a:latin typeface="Calibri" pitchFamily="34" charset="0"/>
                </a:rPr>
                <a:t> 　　                     全原子モデル</a:t>
              </a:r>
              <a:endParaRPr lang="en-US" altLang="ja-JP" sz="2000" dirty="0" smtClean="0">
                <a:solidFill>
                  <a:srgbClr val="0000FF"/>
                </a:solidFill>
                <a:latin typeface="Calibri" pitchFamily="34" charset="0"/>
              </a:endParaRPr>
            </a:p>
            <a:p>
              <a:r>
                <a:rPr lang="en-US" altLang="ja-JP" sz="2000" dirty="0" smtClean="0">
                  <a:solidFill>
                    <a:srgbClr val="0000FF"/>
                  </a:solidFill>
                  <a:latin typeface="Calibri" pitchFamily="34" charset="0"/>
                </a:rPr>
                <a:t>(</a:t>
              </a:r>
              <a:r>
                <a:rPr lang="ja-JP" altLang="en-US" sz="2000" dirty="0" smtClean="0">
                  <a:solidFill>
                    <a:srgbClr val="0000FF"/>
                  </a:solidFill>
                  <a:latin typeface="Calibri" pitchFamily="34" charset="0"/>
                </a:rPr>
                <a:t>生体分子を構成する全ての原子から構成</a:t>
              </a:r>
              <a:r>
                <a:rPr lang="en-US" altLang="ja-JP" sz="2000" dirty="0" smtClean="0">
                  <a:solidFill>
                    <a:srgbClr val="0000FF"/>
                  </a:solidFill>
                  <a:latin typeface="Calibri" pitchFamily="34" charset="0"/>
                </a:rPr>
                <a:t>)</a:t>
              </a:r>
              <a:endParaRPr lang="ja-JP" altLang="en-US" sz="2000" dirty="0">
                <a:solidFill>
                  <a:srgbClr val="0000FF"/>
                </a:solidFill>
                <a:latin typeface="Calibri" pitchFamily="34" charset="0"/>
              </a:endParaRPr>
            </a:p>
          </p:txBody>
        </p:sp>
      </p:grpSp>
      <p:grpSp>
        <p:nvGrpSpPr>
          <p:cNvPr id="3" name="グループ化 21"/>
          <p:cNvGrpSpPr>
            <a:grpSpLocks/>
          </p:cNvGrpSpPr>
          <p:nvPr/>
        </p:nvGrpSpPr>
        <p:grpSpPr bwMode="auto">
          <a:xfrm>
            <a:off x="5554721" y="1556792"/>
            <a:ext cx="2747395" cy="1701165"/>
            <a:chOff x="5259417" y="1643050"/>
            <a:chExt cx="2748004" cy="1701004"/>
          </a:xfrm>
        </p:grpSpPr>
        <p:grpSp>
          <p:nvGrpSpPr>
            <p:cNvPr id="4" name="グループ化 14"/>
            <p:cNvGrpSpPr>
              <a:grpSpLocks/>
            </p:cNvGrpSpPr>
            <p:nvPr/>
          </p:nvGrpSpPr>
          <p:grpSpPr bwMode="auto">
            <a:xfrm>
              <a:off x="5259417" y="1643050"/>
              <a:ext cx="2670169" cy="714380"/>
              <a:chOff x="5148263" y="2276475"/>
              <a:chExt cx="3455987" cy="935038"/>
            </a:xfrm>
          </p:grpSpPr>
          <p:pic>
            <p:nvPicPr>
              <p:cNvPr id="14348" name="Picture 5"/>
              <p:cNvPicPr>
                <a:picLocks noChangeAspect="1" noChangeArrowheads="1"/>
              </p:cNvPicPr>
              <p:nvPr/>
            </p:nvPicPr>
            <p:blipFill>
              <a:blip r:embed="rId4" cstate="print"/>
              <a:srcRect/>
              <a:stretch>
                <a:fillRect/>
              </a:stretch>
            </p:blipFill>
            <p:spPr bwMode="auto">
              <a:xfrm>
                <a:off x="5148263" y="2276475"/>
                <a:ext cx="3455987" cy="935038"/>
              </a:xfrm>
              <a:prstGeom prst="rect">
                <a:avLst/>
              </a:prstGeom>
              <a:noFill/>
              <a:ln w="9525">
                <a:noFill/>
                <a:miter lim="800000"/>
                <a:headEnd/>
                <a:tailEnd/>
              </a:ln>
            </p:spPr>
          </p:pic>
          <p:sp>
            <p:nvSpPr>
              <p:cNvPr id="14349" name="Line 9"/>
              <p:cNvSpPr>
                <a:spLocks noChangeShapeType="1"/>
              </p:cNvSpPr>
              <p:nvPr/>
            </p:nvSpPr>
            <p:spPr bwMode="auto">
              <a:xfrm>
                <a:off x="5435600" y="2492375"/>
                <a:ext cx="360363" cy="431800"/>
              </a:xfrm>
              <a:prstGeom prst="line">
                <a:avLst/>
              </a:prstGeom>
              <a:noFill/>
              <a:ln w="9525">
                <a:solidFill>
                  <a:schemeClr val="tx1"/>
                </a:solidFill>
                <a:prstDash val="dash"/>
                <a:round/>
                <a:headEnd/>
                <a:tailEnd/>
              </a:ln>
            </p:spPr>
            <p:txBody>
              <a:bodyPr/>
              <a:lstStyle/>
              <a:p>
                <a:endParaRPr lang="ja-JP" altLang="en-US"/>
              </a:p>
            </p:txBody>
          </p:sp>
          <p:sp>
            <p:nvSpPr>
              <p:cNvPr id="14350" name="Line 10"/>
              <p:cNvSpPr>
                <a:spLocks noChangeShapeType="1"/>
              </p:cNvSpPr>
              <p:nvPr/>
            </p:nvSpPr>
            <p:spPr bwMode="auto">
              <a:xfrm flipH="1">
                <a:off x="5940425" y="2565400"/>
                <a:ext cx="431800" cy="431800"/>
              </a:xfrm>
              <a:prstGeom prst="line">
                <a:avLst/>
              </a:prstGeom>
              <a:noFill/>
              <a:ln w="9525">
                <a:solidFill>
                  <a:schemeClr val="tx1"/>
                </a:solidFill>
                <a:prstDash val="dash"/>
                <a:round/>
                <a:headEnd/>
                <a:tailEnd/>
              </a:ln>
            </p:spPr>
            <p:txBody>
              <a:bodyPr/>
              <a:lstStyle/>
              <a:p>
                <a:endParaRPr lang="ja-JP" altLang="en-US"/>
              </a:p>
            </p:txBody>
          </p:sp>
          <p:sp>
            <p:nvSpPr>
              <p:cNvPr id="14351" name="Line 11"/>
              <p:cNvSpPr>
                <a:spLocks noChangeShapeType="1"/>
              </p:cNvSpPr>
              <p:nvPr/>
            </p:nvSpPr>
            <p:spPr bwMode="auto">
              <a:xfrm>
                <a:off x="6516688" y="2492375"/>
                <a:ext cx="503237" cy="215900"/>
              </a:xfrm>
              <a:prstGeom prst="line">
                <a:avLst/>
              </a:prstGeom>
              <a:noFill/>
              <a:ln w="9525">
                <a:solidFill>
                  <a:schemeClr val="tx1"/>
                </a:solidFill>
                <a:prstDash val="dash"/>
                <a:round/>
                <a:headEnd/>
                <a:tailEnd/>
              </a:ln>
            </p:spPr>
            <p:txBody>
              <a:bodyPr/>
              <a:lstStyle/>
              <a:p>
                <a:endParaRPr lang="ja-JP" altLang="en-US"/>
              </a:p>
            </p:txBody>
          </p:sp>
          <p:sp>
            <p:nvSpPr>
              <p:cNvPr id="14352" name="Line 12"/>
              <p:cNvSpPr>
                <a:spLocks noChangeShapeType="1"/>
              </p:cNvSpPr>
              <p:nvPr/>
            </p:nvSpPr>
            <p:spPr bwMode="auto">
              <a:xfrm>
                <a:off x="7235825" y="2781300"/>
                <a:ext cx="431800" cy="142875"/>
              </a:xfrm>
              <a:prstGeom prst="line">
                <a:avLst/>
              </a:prstGeom>
              <a:noFill/>
              <a:ln w="9525">
                <a:solidFill>
                  <a:schemeClr val="tx1"/>
                </a:solidFill>
                <a:prstDash val="dash"/>
                <a:round/>
                <a:headEnd/>
                <a:tailEnd/>
              </a:ln>
            </p:spPr>
            <p:txBody>
              <a:bodyPr/>
              <a:lstStyle/>
              <a:p>
                <a:endParaRPr lang="ja-JP" altLang="en-US"/>
              </a:p>
            </p:txBody>
          </p:sp>
          <p:sp>
            <p:nvSpPr>
              <p:cNvPr id="14353" name="Line 13"/>
              <p:cNvSpPr>
                <a:spLocks noChangeShapeType="1"/>
              </p:cNvSpPr>
              <p:nvPr/>
            </p:nvSpPr>
            <p:spPr bwMode="auto">
              <a:xfrm flipH="1">
                <a:off x="7812088" y="2565400"/>
                <a:ext cx="576262" cy="431800"/>
              </a:xfrm>
              <a:prstGeom prst="line">
                <a:avLst/>
              </a:prstGeom>
              <a:noFill/>
              <a:ln w="9525">
                <a:solidFill>
                  <a:schemeClr val="tx1"/>
                </a:solidFill>
                <a:prstDash val="dash"/>
                <a:round/>
                <a:headEnd/>
                <a:tailEnd/>
              </a:ln>
            </p:spPr>
            <p:txBody>
              <a:bodyPr/>
              <a:lstStyle/>
              <a:p>
                <a:endParaRPr lang="ja-JP" altLang="en-US"/>
              </a:p>
            </p:txBody>
          </p:sp>
        </p:grpSp>
        <p:sp>
          <p:nvSpPr>
            <p:cNvPr id="14347" name="テキスト ボックス 19"/>
            <p:cNvSpPr txBox="1">
              <a:spLocks noChangeArrowheads="1"/>
            </p:cNvSpPr>
            <p:nvPr/>
          </p:nvSpPr>
          <p:spPr bwMode="auto">
            <a:xfrm>
              <a:off x="5321475" y="2636235"/>
              <a:ext cx="2685946" cy="707819"/>
            </a:xfrm>
            <a:prstGeom prst="rect">
              <a:avLst/>
            </a:prstGeom>
            <a:noFill/>
            <a:ln w="9525">
              <a:noFill/>
              <a:miter lim="800000"/>
              <a:headEnd/>
              <a:tailEnd/>
            </a:ln>
          </p:spPr>
          <p:txBody>
            <a:bodyPr wrap="none">
              <a:spAutoFit/>
            </a:bodyPr>
            <a:lstStyle/>
            <a:p>
              <a:r>
                <a:rPr lang="ja-JP" altLang="en-US" sz="2000" dirty="0">
                  <a:solidFill>
                    <a:srgbClr val="0000FF"/>
                  </a:solidFill>
                  <a:latin typeface="Calibri" pitchFamily="34" charset="0"/>
                </a:rPr>
                <a:t>　</a:t>
              </a:r>
              <a:r>
                <a:rPr lang="ja-JP" altLang="en-US" sz="2000" dirty="0" smtClean="0">
                  <a:solidFill>
                    <a:srgbClr val="0000FF"/>
                  </a:solidFill>
                  <a:latin typeface="Calibri" pitchFamily="34" charset="0"/>
                </a:rPr>
                <a:t>  </a:t>
              </a:r>
              <a:r>
                <a:rPr lang="ja-JP" altLang="en-US" sz="2000" dirty="0" smtClean="0">
                  <a:solidFill>
                    <a:srgbClr val="FF0000"/>
                  </a:solidFill>
                  <a:latin typeface="Calibri" pitchFamily="34" charset="0"/>
                </a:rPr>
                <a:t>例：粗視化モデル</a:t>
              </a:r>
              <a:endParaRPr lang="en-US" altLang="ja-JP" sz="2000" dirty="0" smtClean="0">
                <a:solidFill>
                  <a:srgbClr val="FF0000"/>
                </a:solidFill>
                <a:latin typeface="Calibri" pitchFamily="34" charset="0"/>
              </a:endParaRPr>
            </a:p>
            <a:p>
              <a:r>
                <a:rPr lang="en-US" altLang="ja-JP" sz="2000" dirty="0" smtClean="0">
                  <a:solidFill>
                    <a:srgbClr val="FF0000"/>
                  </a:solidFill>
                  <a:latin typeface="Calibri" pitchFamily="34" charset="0"/>
                </a:rPr>
                <a:t> (</a:t>
              </a:r>
              <a:r>
                <a:rPr lang="en-US" altLang="ja-JP" sz="2000" dirty="0" err="1">
                  <a:solidFill>
                    <a:srgbClr val="FF0000"/>
                  </a:solidFill>
                  <a:latin typeface="Calibri" pitchFamily="34" charset="0"/>
                </a:rPr>
                <a:t>C</a:t>
              </a:r>
              <a:r>
                <a:rPr lang="en-US" altLang="ja-JP" sz="2000" baseline="-25000" dirty="0" err="1">
                  <a:solidFill>
                    <a:srgbClr val="FF0000"/>
                  </a:solidFill>
                  <a:latin typeface="Calibri" pitchFamily="34" charset="0"/>
                </a:rPr>
                <a:t>α</a:t>
              </a:r>
              <a:r>
                <a:rPr lang="ja-JP" altLang="en-US" sz="2000" dirty="0">
                  <a:solidFill>
                    <a:srgbClr val="FF0000"/>
                  </a:solidFill>
                  <a:latin typeface="Calibri" pitchFamily="34" charset="0"/>
                </a:rPr>
                <a:t>原子から</a:t>
              </a:r>
              <a:r>
                <a:rPr lang="ja-JP" altLang="en-US" sz="2000" dirty="0" smtClean="0">
                  <a:solidFill>
                    <a:srgbClr val="FF0000"/>
                  </a:solidFill>
                  <a:latin typeface="Calibri" pitchFamily="34" charset="0"/>
                </a:rPr>
                <a:t>のみ構成）</a:t>
              </a:r>
              <a:endParaRPr lang="ja-JP" altLang="en-US" sz="2000" dirty="0">
                <a:solidFill>
                  <a:srgbClr val="FF0000"/>
                </a:solidFill>
                <a:latin typeface="Calibri" pitchFamily="34" charset="0"/>
              </a:endParaRPr>
            </a:p>
          </p:txBody>
        </p:sp>
      </p:grpSp>
      <p:sp>
        <p:nvSpPr>
          <p:cNvPr id="14344" name="Freeform 11"/>
          <p:cNvSpPr>
            <a:spLocks/>
          </p:cNvSpPr>
          <p:nvPr/>
        </p:nvSpPr>
        <p:spPr bwMode="auto">
          <a:xfrm>
            <a:off x="1232642" y="4448448"/>
            <a:ext cx="6624736" cy="1860872"/>
          </a:xfrm>
          <a:custGeom>
            <a:avLst/>
            <a:gdLst>
              <a:gd name="T0" fmla="*/ 0 w 4309"/>
              <a:gd name="T1" fmla="*/ 2147483647 h 1807"/>
              <a:gd name="T2" fmla="*/ 2147483647 w 4309"/>
              <a:gd name="T3" fmla="*/ 2147483647 h 1807"/>
              <a:gd name="T4" fmla="*/ 2147483647 w 4309"/>
              <a:gd name="T5" fmla="*/ 2147483647 h 1807"/>
              <a:gd name="T6" fmla="*/ 2147483647 w 4309"/>
              <a:gd name="T7" fmla="*/ 2147483647 h 1807"/>
              <a:gd name="T8" fmla="*/ 2147483647 w 4309"/>
              <a:gd name="T9" fmla="*/ 2147483647 h 1807"/>
              <a:gd name="T10" fmla="*/ 2147483647 w 4309"/>
              <a:gd name="T11" fmla="*/ 2147483647 h 1807"/>
              <a:gd name="T12" fmla="*/ 2147483647 w 4309"/>
              <a:gd name="T13" fmla="*/ 2147483647 h 1807"/>
              <a:gd name="T14" fmla="*/ 2147483647 w 4309"/>
              <a:gd name="T15" fmla="*/ 2147483647 h 1807"/>
              <a:gd name="T16" fmla="*/ 2147483647 w 4309"/>
              <a:gd name="T17" fmla="*/ 2147483647 h 1807"/>
              <a:gd name="T18" fmla="*/ 2147483647 w 4309"/>
              <a:gd name="T19" fmla="*/ 2147483647 h 1807"/>
              <a:gd name="T20" fmla="*/ 2147483647 w 4309"/>
              <a:gd name="T21" fmla="*/ 2147483647 h 1807"/>
              <a:gd name="T22" fmla="*/ 2147483647 w 4309"/>
              <a:gd name="T23" fmla="*/ 2147483647 h 1807"/>
              <a:gd name="T24" fmla="*/ 2147483647 w 4309"/>
              <a:gd name="T25" fmla="*/ 2147483647 h 1807"/>
              <a:gd name="T26" fmla="*/ 2147483647 w 4309"/>
              <a:gd name="T27" fmla="*/ 2147483647 h 1807"/>
              <a:gd name="T28" fmla="*/ 2147483647 w 4309"/>
              <a:gd name="T29" fmla="*/ 2147483647 h 1807"/>
              <a:gd name="T30" fmla="*/ 2147483647 w 4309"/>
              <a:gd name="T31" fmla="*/ 2147483647 h 1807"/>
              <a:gd name="T32" fmla="*/ 2147483647 w 4309"/>
              <a:gd name="T33" fmla="*/ 2147483647 h 1807"/>
              <a:gd name="T34" fmla="*/ 2147483647 w 4309"/>
              <a:gd name="T35" fmla="*/ 2147483647 h 1807"/>
              <a:gd name="T36" fmla="*/ 2147483647 w 4309"/>
              <a:gd name="T37" fmla="*/ 2147483647 h 1807"/>
              <a:gd name="T38" fmla="*/ 2147483647 w 4309"/>
              <a:gd name="T39" fmla="*/ 2147483647 h 1807"/>
              <a:gd name="T40" fmla="*/ 2147483647 w 4309"/>
              <a:gd name="T41" fmla="*/ 2147483647 h 1807"/>
              <a:gd name="T42" fmla="*/ 2147483647 w 4309"/>
              <a:gd name="T43" fmla="*/ 2147483647 h 1807"/>
              <a:gd name="T44" fmla="*/ 2147483647 w 4309"/>
              <a:gd name="T45" fmla="*/ 2147483647 h 1807"/>
              <a:gd name="T46" fmla="*/ 2147483647 w 4309"/>
              <a:gd name="T47" fmla="*/ 2147483647 h 1807"/>
              <a:gd name="T48" fmla="*/ 2147483647 w 4309"/>
              <a:gd name="T49" fmla="*/ 2147483647 h 1807"/>
              <a:gd name="T50" fmla="*/ 2147483647 w 4309"/>
              <a:gd name="T51" fmla="*/ 2147483647 h 1807"/>
              <a:gd name="T52" fmla="*/ 2147483647 w 4309"/>
              <a:gd name="T53" fmla="*/ 2147483647 h 1807"/>
              <a:gd name="T54" fmla="*/ 2147483647 w 4309"/>
              <a:gd name="T55" fmla="*/ 2147483647 h 1807"/>
              <a:gd name="T56" fmla="*/ 2147483647 w 4309"/>
              <a:gd name="T57" fmla="*/ 2147483647 h 1807"/>
              <a:gd name="T58" fmla="*/ 2147483647 w 4309"/>
              <a:gd name="T59" fmla="*/ 2147483647 h 1807"/>
              <a:gd name="T60" fmla="*/ 2147483647 w 4309"/>
              <a:gd name="T61" fmla="*/ 2147483647 h 1807"/>
              <a:gd name="T62" fmla="*/ 2147483647 w 4309"/>
              <a:gd name="T63" fmla="*/ 2147483647 h 1807"/>
              <a:gd name="T64" fmla="*/ 2147483647 w 4309"/>
              <a:gd name="T65" fmla="*/ 2147483647 h 1807"/>
              <a:gd name="T66" fmla="*/ 2147483647 w 4309"/>
              <a:gd name="T67" fmla="*/ 2147483647 h 1807"/>
              <a:gd name="T68" fmla="*/ 2147483647 w 4309"/>
              <a:gd name="T69" fmla="*/ 2147483647 h 1807"/>
              <a:gd name="T70" fmla="*/ 2147483647 w 4309"/>
              <a:gd name="T71" fmla="*/ 2147483647 h 1807"/>
              <a:gd name="T72" fmla="*/ 2147483647 w 4309"/>
              <a:gd name="T73" fmla="*/ 2147483647 h 1807"/>
              <a:gd name="T74" fmla="*/ 2147483647 w 4309"/>
              <a:gd name="T75" fmla="*/ 2147483647 h 1807"/>
              <a:gd name="T76" fmla="*/ 2147483647 w 4309"/>
              <a:gd name="T77" fmla="*/ 2147483647 h 1807"/>
              <a:gd name="T78" fmla="*/ 2147483647 w 4309"/>
              <a:gd name="T79" fmla="*/ 2147483647 h 1807"/>
              <a:gd name="T80" fmla="*/ 2147483647 w 4309"/>
              <a:gd name="T81" fmla="*/ 2147483647 h 1807"/>
              <a:gd name="T82" fmla="*/ 2147483647 w 4309"/>
              <a:gd name="T83" fmla="*/ 2147483647 h 1807"/>
              <a:gd name="T84" fmla="*/ 2147483647 w 4309"/>
              <a:gd name="T85" fmla="*/ 2147483647 h 1807"/>
              <a:gd name="T86" fmla="*/ 2147483647 w 4309"/>
              <a:gd name="T87" fmla="*/ 2147483647 h 1807"/>
              <a:gd name="T88" fmla="*/ 2147483647 w 4309"/>
              <a:gd name="T89" fmla="*/ 2147483647 h 1807"/>
              <a:gd name="T90" fmla="*/ 2147483647 w 4309"/>
              <a:gd name="T91" fmla="*/ 2147483647 h 1807"/>
              <a:gd name="T92" fmla="*/ 2147483647 w 4309"/>
              <a:gd name="T93" fmla="*/ 2147483647 h 1807"/>
              <a:gd name="T94" fmla="*/ 2147483647 w 4309"/>
              <a:gd name="T95" fmla="*/ 2147483647 h 1807"/>
              <a:gd name="T96" fmla="*/ 2147483647 w 4309"/>
              <a:gd name="T97" fmla="*/ 2147483647 h 1807"/>
              <a:gd name="T98" fmla="*/ 2147483647 w 4309"/>
              <a:gd name="T99" fmla="*/ 2147483647 h 1807"/>
              <a:gd name="T100" fmla="*/ 2147483647 w 4309"/>
              <a:gd name="T101" fmla="*/ 2147483647 h 1807"/>
              <a:gd name="T102" fmla="*/ 2147483647 w 4309"/>
              <a:gd name="T103" fmla="*/ 2147483647 h 1807"/>
              <a:gd name="T104" fmla="*/ 2147483647 w 4309"/>
              <a:gd name="T105" fmla="*/ 2147483647 h 1807"/>
              <a:gd name="T106" fmla="*/ 2147483647 w 4309"/>
              <a:gd name="T107" fmla="*/ 2147483647 h 1807"/>
              <a:gd name="T108" fmla="*/ 2147483647 w 4309"/>
              <a:gd name="T109" fmla="*/ 2147483647 h 1807"/>
              <a:gd name="T110" fmla="*/ 2147483647 w 4309"/>
              <a:gd name="T111" fmla="*/ 2147483647 h 1807"/>
              <a:gd name="T112" fmla="*/ 2147483647 w 4309"/>
              <a:gd name="T113" fmla="*/ 2147483647 h 1807"/>
              <a:gd name="T114" fmla="*/ 2147483647 w 4309"/>
              <a:gd name="T115" fmla="*/ 2147483647 h 1807"/>
              <a:gd name="T116" fmla="*/ 2147483647 w 4309"/>
              <a:gd name="T117" fmla="*/ 2147483647 h 18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09"/>
              <a:gd name="T178" fmla="*/ 0 h 1807"/>
              <a:gd name="T179" fmla="*/ 4309 w 4309"/>
              <a:gd name="T180" fmla="*/ 1807 h 18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09" h="1807">
                <a:moveTo>
                  <a:pt x="0" y="159"/>
                </a:moveTo>
                <a:cubicBezTo>
                  <a:pt x="30" y="367"/>
                  <a:pt x="61" y="575"/>
                  <a:pt x="91" y="613"/>
                </a:cubicBezTo>
                <a:cubicBezTo>
                  <a:pt x="121" y="651"/>
                  <a:pt x="159" y="356"/>
                  <a:pt x="182" y="386"/>
                </a:cubicBezTo>
                <a:cubicBezTo>
                  <a:pt x="205" y="416"/>
                  <a:pt x="204" y="779"/>
                  <a:pt x="227" y="794"/>
                </a:cubicBezTo>
                <a:cubicBezTo>
                  <a:pt x="250" y="809"/>
                  <a:pt x="295" y="447"/>
                  <a:pt x="318" y="477"/>
                </a:cubicBezTo>
                <a:cubicBezTo>
                  <a:pt x="341" y="507"/>
                  <a:pt x="348" y="931"/>
                  <a:pt x="363" y="976"/>
                </a:cubicBezTo>
                <a:cubicBezTo>
                  <a:pt x="378" y="1021"/>
                  <a:pt x="393" y="742"/>
                  <a:pt x="408" y="749"/>
                </a:cubicBezTo>
                <a:cubicBezTo>
                  <a:pt x="423" y="756"/>
                  <a:pt x="431" y="1021"/>
                  <a:pt x="454" y="1021"/>
                </a:cubicBezTo>
                <a:cubicBezTo>
                  <a:pt x="477" y="1021"/>
                  <a:pt x="514" y="756"/>
                  <a:pt x="544" y="749"/>
                </a:cubicBezTo>
                <a:cubicBezTo>
                  <a:pt x="574" y="742"/>
                  <a:pt x="605" y="1021"/>
                  <a:pt x="635" y="976"/>
                </a:cubicBezTo>
                <a:cubicBezTo>
                  <a:pt x="665" y="931"/>
                  <a:pt x="696" y="523"/>
                  <a:pt x="726" y="477"/>
                </a:cubicBezTo>
                <a:cubicBezTo>
                  <a:pt x="756" y="431"/>
                  <a:pt x="794" y="703"/>
                  <a:pt x="817" y="703"/>
                </a:cubicBezTo>
                <a:cubicBezTo>
                  <a:pt x="840" y="703"/>
                  <a:pt x="839" y="424"/>
                  <a:pt x="862" y="477"/>
                </a:cubicBezTo>
                <a:cubicBezTo>
                  <a:pt x="885" y="530"/>
                  <a:pt x="930" y="961"/>
                  <a:pt x="953" y="1021"/>
                </a:cubicBezTo>
                <a:cubicBezTo>
                  <a:pt x="976" y="1081"/>
                  <a:pt x="975" y="794"/>
                  <a:pt x="998" y="839"/>
                </a:cubicBezTo>
                <a:cubicBezTo>
                  <a:pt x="1021" y="884"/>
                  <a:pt x="1066" y="1248"/>
                  <a:pt x="1089" y="1293"/>
                </a:cubicBezTo>
                <a:cubicBezTo>
                  <a:pt x="1112" y="1338"/>
                  <a:pt x="1111" y="1029"/>
                  <a:pt x="1134" y="1112"/>
                </a:cubicBezTo>
                <a:cubicBezTo>
                  <a:pt x="1157" y="1195"/>
                  <a:pt x="1202" y="1807"/>
                  <a:pt x="1225" y="1792"/>
                </a:cubicBezTo>
                <a:cubicBezTo>
                  <a:pt x="1248" y="1777"/>
                  <a:pt x="1247" y="1119"/>
                  <a:pt x="1270" y="1021"/>
                </a:cubicBezTo>
                <a:cubicBezTo>
                  <a:pt x="1293" y="923"/>
                  <a:pt x="1346" y="1240"/>
                  <a:pt x="1361" y="1202"/>
                </a:cubicBezTo>
                <a:cubicBezTo>
                  <a:pt x="1376" y="1164"/>
                  <a:pt x="1346" y="824"/>
                  <a:pt x="1361" y="794"/>
                </a:cubicBezTo>
                <a:cubicBezTo>
                  <a:pt x="1376" y="764"/>
                  <a:pt x="1422" y="1051"/>
                  <a:pt x="1452" y="1021"/>
                </a:cubicBezTo>
                <a:cubicBezTo>
                  <a:pt x="1482" y="991"/>
                  <a:pt x="1512" y="651"/>
                  <a:pt x="1542" y="613"/>
                </a:cubicBezTo>
                <a:cubicBezTo>
                  <a:pt x="1572" y="575"/>
                  <a:pt x="1618" y="854"/>
                  <a:pt x="1633" y="794"/>
                </a:cubicBezTo>
                <a:cubicBezTo>
                  <a:pt x="1648" y="734"/>
                  <a:pt x="1618" y="280"/>
                  <a:pt x="1633" y="250"/>
                </a:cubicBezTo>
                <a:cubicBezTo>
                  <a:pt x="1648" y="220"/>
                  <a:pt x="1701" y="651"/>
                  <a:pt x="1724" y="613"/>
                </a:cubicBezTo>
                <a:cubicBezTo>
                  <a:pt x="1747" y="575"/>
                  <a:pt x="1746" y="0"/>
                  <a:pt x="1769" y="23"/>
                </a:cubicBezTo>
                <a:cubicBezTo>
                  <a:pt x="1792" y="46"/>
                  <a:pt x="1830" y="666"/>
                  <a:pt x="1860" y="749"/>
                </a:cubicBezTo>
                <a:cubicBezTo>
                  <a:pt x="1890" y="832"/>
                  <a:pt x="1928" y="507"/>
                  <a:pt x="1951" y="522"/>
                </a:cubicBezTo>
                <a:cubicBezTo>
                  <a:pt x="1974" y="537"/>
                  <a:pt x="1981" y="809"/>
                  <a:pt x="1996" y="839"/>
                </a:cubicBezTo>
                <a:cubicBezTo>
                  <a:pt x="2011" y="869"/>
                  <a:pt x="2011" y="620"/>
                  <a:pt x="2041" y="703"/>
                </a:cubicBezTo>
                <a:cubicBezTo>
                  <a:pt x="2071" y="786"/>
                  <a:pt x="2147" y="1323"/>
                  <a:pt x="2177" y="1338"/>
                </a:cubicBezTo>
                <a:cubicBezTo>
                  <a:pt x="2207" y="1353"/>
                  <a:pt x="2200" y="869"/>
                  <a:pt x="2223" y="794"/>
                </a:cubicBezTo>
                <a:cubicBezTo>
                  <a:pt x="2246" y="719"/>
                  <a:pt x="2290" y="923"/>
                  <a:pt x="2313" y="885"/>
                </a:cubicBezTo>
                <a:cubicBezTo>
                  <a:pt x="2336" y="847"/>
                  <a:pt x="2336" y="567"/>
                  <a:pt x="2359" y="567"/>
                </a:cubicBezTo>
                <a:cubicBezTo>
                  <a:pt x="2382" y="567"/>
                  <a:pt x="2427" y="938"/>
                  <a:pt x="2450" y="885"/>
                </a:cubicBezTo>
                <a:cubicBezTo>
                  <a:pt x="2473" y="832"/>
                  <a:pt x="2472" y="295"/>
                  <a:pt x="2495" y="250"/>
                </a:cubicBezTo>
                <a:cubicBezTo>
                  <a:pt x="2518" y="205"/>
                  <a:pt x="2556" y="590"/>
                  <a:pt x="2586" y="613"/>
                </a:cubicBezTo>
                <a:cubicBezTo>
                  <a:pt x="2616" y="636"/>
                  <a:pt x="2638" y="295"/>
                  <a:pt x="2676" y="386"/>
                </a:cubicBezTo>
                <a:cubicBezTo>
                  <a:pt x="2714" y="477"/>
                  <a:pt x="2782" y="1127"/>
                  <a:pt x="2812" y="1157"/>
                </a:cubicBezTo>
                <a:cubicBezTo>
                  <a:pt x="2842" y="1187"/>
                  <a:pt x="2835" y="628"/>
                  <a:pt x="2858" y="567"/>
                </a:cubicBezTo>
                <a:cubicBezTo>
                  <a:pt x="2881" y="506"/>
                  <a:pt x="2918" y="862"/>
                  <a:pt x="2948" y="794"/>
                </a:cubicBezTo>
                <a:cubicBezTo>
                  <a:pt x="2978" y="726"/>
                  <a:pt x="3009" y="212"/>
                  <a:pt x="3039" y="159"/>
                </a:cubicBezTo>
                <a:cubicBezTo>
                  <a:pt x="3069" y="106"/>
                  <a:pt x="3107" y="454"/>
                  <a:pt x="3130" y="477"/>
                </a:cubicBezTo>
                <a:cubicBezTo>
                  <a:pt x="3153" y="500"/>
                  <a:pt x="3152" y="258"/>
                  <a:pt x="3175" y="295"/>
                </a:cubicBezTo>
                <a:cubicBezTo>
                  <a:pt x="3198" y="332"/>
                  <a:pt x="3236" y="658"/>
                  <a:pt x="3266" y="703"/>
                </a:cubicBezTo>
                <a:cubicBezTo>
                  <a:pt x="3296" y="748"/>
                  <a:pt x="3334" y="544"/>
                  <a:pt x="3357" y="567"/>
                </a:cubicBezTo>
                <a:cubicBezTo>
                  <a:pt x="3380" y="590"/>
                  <a:pt x="3387" y="816"/>
                  <a:pt x="3402" y="839"/>
                </a:cubicBezTo>
                <a:cubicBezTo>
                  <a:pt x="3417" y="862"/>
                  <a:pt x="3417" y="597"/>
                  <a:pt x="3447" y="703"/>
                </a:cubicBezTo>
                <a:cubicBezTo>
                  <a:pt x="3477" y="809"/>
                  <a:pt x="3554" y="1398"/>
                  <a:pt x="3584" y="1474"/>
                </a:cubicBezTo>
                <a:cubicBezTo>
                  <a:pt x="3614" y="1550"/>
                  <a:pt x="3606" y="1127"/>
                  <a:pt x="3629" y="1157"/>
                </a:cubicBezTo>
                <a:cubicBezTo>
                  <a:pt x="3652" y="1187"/>
                  <a:pt x="3697" y="1656"/>
                  <a:pt x="3720" y="1656"/>
                </a:cubicBezTo>
                <a:cubicBezTo>
                  <a:pt x="3743" y="1656"/>
                  <a:pt x="3735" y="1225"/>
                  <a:pt x="3765" y="1157"/>
                </a:cubicBezTo>
                <a:cubicBezTo>
                  <a:pt x="3795" y="1089"/>
                  <a:pt x="3878" y="1271"/>
                  <a:pt x="3901" y="1248"/>
                </a:cubicBezTo>
                <a:cubicBezTo>
                  <a:pt x="3924" y="1225"/>
                  <a:pt x="3878" y="1044"/>
                  <a:pt x="3901" y="1021"/>
                </a:cubicBezTo>
                <a:cubicBezTo>
                  <a:pt x="3924" y="998"/>
                  <a:pt x="4007" y="1165"/>
                  <a:pt x="4037" y="1112"/>
                </a:cubicBezTo>
                <a:cubicBezTo>
                  <a:pt x="4067" y="1059"/>
                  <a:pt x="4052" y="756"/>
                  <a:pt x="4082" y="703"/>
                </a:cubicBezTo>
                <a:cubicBezTo>
                  <a:pt x="4112" y="650"/>
                  <a:pt x="4181" y="885"/>
                  <a:pt x="4219" y="794"/>
                </a:cubicBezTo>
                <a:cubicBezTo>
                  <a:pt x="4257" y="703"/>
                  <a:pt x="4283" y="431"/>
                  <a:pt x="4309" y="159"/>
                </a:cubicBezTo>
              </a:path>
            </a:pathLst>
          </a:custGeom>
          <a:noFill/>
          <a:ln w="28575">
            <a:solidFill>
              <a:srgbClr val="0000FF"/>
            </a:solidFill>
            <a:round/>
            <a:headEnd/>
            <a:tailEnd/>
          </a:ln>
        </p:spPr>
        <p:txBody>
          <a:bodyPr/>
          <a:lstStyle/>
          <a:p>
            <a:endParaRPr lang="ja-JP" altLang="en-US" dirty="0"/>
          </a:p>
        </p:txBody>
      </p:sp>
      <p:sp>
        <p:nvSpPr>
          <p:cNvPr id="23" name="フリーフォーム 22"/>
          <p:cNvSpPr/>
          <p:nvPr/>
        </p:nvSpPr>
        <p:spPr>
          <a:xfrm>
            <a:off x="1187624" y="4626243"/>
            <a:ext cx="6669754" cy="1563064"/>
          </a:xfrm>
          <a:custGeom>
            <a:avLst/>
            <a:gdLst>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990813 w 6741762"/>
              <a:gd name="connsiteY6" fmla="*/ 418454 h 1645403"/>
              <a:gd name="connsiteX7" fmla="*/ 4339525 w 6741762"/>
              <a:gd name="connsiteY7" fmla="*/ 1038387 h 1645403"/>
              <a:gd name="connsiteX8" fmla="*/ 4928461 w 6741762"/>
              <a:gd name="connsiteY8" fmla="*/ 271220 h 1645403"/>
              <a:gd name="connsiteX9" fmla="*/ 5835112 w 6741762"/>
              <a:gd name="connsiteY9" fmla="*/ 1534332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35112 w 6741762"/>
              <a:gd name="connsiteY9" fmla="*/ 1534332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733650 w 6741762"/>
              <a:gd name="connsiteY9" fmla="*/ 1539060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05658 w 6741762"/>
              <a:gd name="connsiteY9" fmla="*/ 1539060 h 1645403"/>
              <a:gd name="connsiteX10" fmla="*/ 6741762 w 6741762"/>
              <a:gd name="connsiteY10" fmla="*/ 54244 h 1645403"/>
              <a:gd name="connsiteX0" fmla="*/ 0 w 6741762"/>
              <a:gd name="connsiteY0" fmla="*/ 0 h 1645403"/>
              <a:gd name="connsiteX1" fmla="*/ 693090 w 6741762"/>
              <a:gd name="connsiteY1" fmla="*/ 890988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05658 w 6741762"/>
              <a:gd name="connsiteY9" fmla="*/ 1539060 h 1645403"/>
              <a:gd name="connsiteX10" fmla="*/ 6741762 w 6741762"/>
              <a:gd name="connsiteY10" fmla="*/ 54244 h 1645403"/>
              <a:gd name="connsiteX0" fmla="*/ 0 w 6741762"/>
              <a:gd name="connsiteY0" fmla="*/ 0 h 1658406"/>
              <a:gd name="connsiteX1" fmla="*/ 693090 w 6741762"/>
              <a:gd name="connsiteY1" fmla="*/ 890988 h 1658406"/>
              <a:gd name="connsiteX2" fmla="*/ 1341162 w 6741762"/>
              <a:gd name="connsiteY2" fmla="*/ 386932 h 1658406"/>
              <a:gd name="connsiteX3" fmla="*/ 1914040 w 6741762"/>
              <a:gd name="connsiteY3" fmla="*/ 1642820 h 1658406"/>
              <a:gd name="connsiteX4" fmla="*/ 2572718 w 6741762"/>
              <a:gd name="connsiteY4" fmla="*/ 480448 h 1658406"/>
              <a:gd name="connsiteX5" fmla="*/ 3370881 w 6741762"/>
              <a:gd name="connsiteY5" fmla="*/ 1224366 h 1658406"/>
              <a:gd name="connsiteX6" fmla="*/ 3861442 w 6741762"/>
              <a:gd name="connsiteY6" fmla="*/ 386932 h 1658406"/>
              <a:gd name="connsiteX7" fmla="*/ 4339525 w 6741762"/>
              <a:gd name="connsiteY7" fmla="*/ 1038387 h 1658406"/>
              <a:gd name="connsiteX8" fmla="*/ 4928461 w 6741762"/>
              <a:gd name="connsiteY8" fmla="*/ 271220 h 1658406"/>
              <a:gd name="connsiteX9" fmla="*/ 5805658 w 6741762"/>
              <a:gd name="connsiteY9" fmla="*/ 1539060 h 1658406"/>
              <a:gd name="connsiteX10" fmla="*/ 6741762 w 6741762"/>
              <a:gd name="connsiteY10" fmla="*/ 54244 h 1658406"/>
              <a:gd name="connsiteX0" fmla="*/ 0 w 6741762"/>
              <a:gd name="connsiteY0" fmla="*/ 0 h 1654821"/>
              <a:gd name="connsiteX1" fmla="*/ 693090 w 6741762"/>
              <a:gd name="connsiteY1" fmla="*/ 890988 h 1654821"/>
              <a:gd name="connsiteX2" fmla="*/ 1341162 w 6741762"/>
              <a:gd name="connsiteY2" fmla="*/ 386932 h 1654821"/>
              <a:gd name="connsiteX3" fmla="*/ 1914040 w 6741762"/>
              <a:gd name="connsiteY3" fmla="*/ 1642820 h 1654821"/>
              <a:gd name="connsiteX4" fmla="*/ 2781322 w 6741762"/>
              <a:gd name="connsiteY4" fmla="*/ 458939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54821"/>
              <a:gd name="connsiteX1" fmla="*/ 693090 w 6741762"/>
              <a:gd name="connsiteY1" fmla="*/ 890988 h 1654821"/>
              <a:gd name="connsiteX2" fmla="*/ 1341162 w 6741762"/>
              <a:gd name="connsiteY2" fmla="*/ 386932 h 1654821"/>
              <a:gd name="connsiteX3" fmla="*/ 1914040 w 6741762"/>
              <a:gd name="connsiteY3" fmla="*/ 1642820 h 1654821"/>
              <a:gd name="connsiteX4" fmla="*/ 2637306 w 6741762"/>
              <a:gd name="connsiteY4" fmla="*/ 458940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54821"/>
              <a:gd name="connsiteX1" fmla="*/ 693090 w 6741762"/>
              <a:gd name="connsiteY1" fmla="*/ 890988 h 1654821"/>
              <a:gd name="connsiteX2" fmla="*/ 1269154 w 6741762"/>
              <a:gd name="connsiteY2" fmla="*/ 386932 h 1654821"/>
              <a:gd name="connsiteX3" fmla="*/ 1914040 w 6741762"/>
              <a:gd name="connsiteY3" fmla="*/ 1642820 h 1654821"/>
              <a:gd name="connsiteX4" fmla="*/ 2637306 w 6741762"/>
              <a:gd name="connsiteY4" fmla="*/ 458940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637306 w 6741762"/>
              <a:gd name="connsiteY4" fmla="*/ 458940 h 1666823"/>
              <a:gd name="connsiteX5" fmla="*/ 3370881 w 6741762"/>
              <a:gd name="connsiteY5" fmla="*/ 1224366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70881 w 6741762"/>
              <a:gd name="connsiteY5" fmla="*/ 1224366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467052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42820"/>
              <a:gd name="connsiteX1" fmla="*/ 693090 w 6669754"/>
              <a:gd name="connsiteY1" fmla="*/ 890988 h 1642820"/>
              <a:gd name="connsiteX2" fmla="*/ 1269154 w 6669754"/>
              <a:gd name="connsiteY2" fmla="*/ 314924 h 1642820"/>
              <a:gd name="connsiteX3" fmla="*/ 1914040 w 6669754"/>
              <a:gd name="connsiteY3" fmla="*/ 1642820 h 1642820"/>
              <a:gd name="connsiteX4" fmla="*/ 2709314 w 6669754"/>
              <a:gd name="connsiteY4" fmla="*/ 314924 h 1642820"/>
              <a:gd name="connsiteX5" fmla="*/ 3357386 w 6669754"/>
              <a:gd name="connsiteY5" fmla="*/ 1179020 h 1642820"/>
              <a:gd name="connsiteX6" fmla="*/ 3861442 w 6669754"/>
              <a:gd name="connsiteY6" fmla="*/ 386932 h 1642820"/>
              <a:gd name="connsiteX7" fmla="*/ 4365498 w 6669754"/>
              <a:gd name="connsiteY7" fmla="*/ 1035004 h 1642820"/>
              <a:gd name="connsiteX8" fmla="*/ 4928461 w 6669754"/>
              <a:gd name="connsiteY8" fmla="*/ 271220 h 1642820"/>
              <a:gd name="connsiteX9" fmla="*/ 5805658 w 6669754"/>
              <a:gd name="connsiteY9" fmla="*/ 1539060 h 1642820"/>
              <a:gd name="connsiteX10" fmla="*/ 6669754 w 6669754"/>
              <a:gd name="connsiteY10" fmla="*/ 26892 h 1642820"/>
              <a:gd name="connsiteX0" fmla="*/ 0 w 6669754"/>
              <a:gd name="connsiteY0" fmla="*/ 0 h 1690825"/>
              <a:gd name="connsiteX1" fmla="*/ 693090 w 6669754"/>
              <a:gd name="connsiteY1" fmla="*/ 890988 h 1690825"/>
              <a:gd name="connsiteX2" fmla="*/ 1296144 w 6669754"/>
              <a:gd name="connsiteY2" fmla="*/ 602956 h 1690825"/>
              <a:gd name="connsiteX3" fmla="*/ 1914040 w 6669754"/>
              <a:gd name="connsiteY3" fmla="*/ 1642820 h 1690825"/>
              <a:gd name="connsiteX4" fmla="*/ 2709314 w 6669754"/>
              <a:gd name="connsiteY4" fmla="*/ 314924 h 1690825"/>
              <a:gd name="connsiteX5" fmla="*/ 3357386 w 6669754"/>
              <a:gd name="connsiteY5" fmla="*/ 1179020 h 1690825"/>
              <a:gd name="connsiteX6" fmla="*/ 3861442 w 6669754"/>
              <a:gd name="connsiteY6" fmla="*/ 386932 h 1690825"/>
              <a:gd name="connsiteX7" fmla="*/ 4365498 w 6669754"/>
              <a:gd name="connsiteY7" fmla="*/ 1035004 h 1690825"/>
              <a:gd name="connsiteX8" fmla="*/ 4928461 w 6669754"/>
              <a:gd name="connsiteY8" fmla="*/ 271220 h 1690825"/>
              <a:gd name="connsiteX9" fmla="*/ 5805658 w 6669754"/>
              <a:gd name="connsiteY9" fmla="*/ 1539060 h 1690825"/>
              <a:gd name="connsiteX10" fmla="*/ 6669754 w 6669754"/>
              <a:gd name="connsiteY10" fmla="*/ 26892 h 1690825"/>
              <a:gd name="connsiteX0" fmla="*/ 0 w 6669754"/>
              <a:gd name="connsiteY0" fmla="*/ 0 h 1678824"/>
              <a:gd name="connsiteX1" fmla="*/ 693090 w 6669754"/>
              <a:gd name="connsiteY1" fmla="*/ 890988 h 1678824"/>
              <a:gd name="connsiteX2" fmla="*/ 1296144 w 6669754"/>
              <a:gd name="connsiteY2" fmla="*/ 602956 h 1678824"/>
              <a:gd name="connsiteX3" fmla="*/ 1914040 w 6669754"/>
              <a:gd name="connsiteY3" fmla="*/ 1642820 h 1678824"/>
              <a:gd name="connsiteX4" fmla="*/ 2664296 w 6669754"/>
              <a:gd name="connsiteY4" fmla="*/ 386932 h 1678824"/>
              <a:gd name="connsiteX5" fmla="*/ 3357386 w 6669754"/>
              <a:gd name="connsiteY5" fmla="*/ 1179020 h 1678824"/>
              <a:gd name="connsiteX6" fmla="*/ 3861442 w 6669754"/>
              <a:gd name="connsiteY6" fmla="*/ 386932 h 1678824"/>
              <a:gd name="connsiteX7" fmla="*/ 4365498 w 6669754"/>
              <a:gd name="connsiteY7" fmla="*/ 1035004 h 1678824"/>
              <a:gd name="connsiteX8" fmla="*/ 4928461 w 6669754"/>
              <a:gd name="connsiteY8" fmla="*/ 271220 h 1678824"/>
              <a:gd name="connsiteX9" fmla="*/ 5805658 w 6669754"/>
              <a:gd name="connsiteY9" fmla="*/ 1539060 h 1678824"/>
              <a:gd name="connsiteX10" fmla="*/ 6669754 w 6669754"/>
              <a:gd name="connsiteY10" fmla="*/ 26892 h 1678824"/>
              <a:gd name="connsiteX0" fmla="*/ 0 w 6669754"/>
              <a:gd name="connsiteY0" fmla="*/ 0 h 1678824"/>
              <a:gd name="connsiteX1" fmla="*/ 693090 w 6669754"/>
              <a:gd name="connsiteY1" fmla="*/ 890988 h 1678824"/>
              <a:gd name="connsiteX2" fmla="*/ 1296144 w 6669754"/>
              <a:gd name="connsiteY2" fmla="*/ 602956 h 1678824"/>
              <a:gd name="connsiteX3" fmla="*/ 1914040 w 6669754"/>
              <a:gd name="connsiteY3" fmla="*/ 1642820 h 1678824"/>
              <a:gd name="connsiteX4" fmla="*/ 2664296 w 6669754"/>
              <a:gd name="connsiteY4" fmla="*/ 386932 h 1678824"/>
              <a:gd name="connsiteX5" fmla="*/ 3357386 w 6669754"/>
              <a:gd name="connsiteY5" fmla="*/ 1179020 h 1678824"/>
              <a:gd name="connsiteX6" fmla="*/ 3816424 w 6669754"/>
              <a:gd name="connsiteY6" fmla="*/ 530948 h 1678824"/>
              <a:gd name="connsiteX7" fmla="*/ 4365498 w 6669754"/>
              <a:gd name="connsiteY7" fmla="*/ 1035004 h 1678824"/>
              <a:gd name="connsiteX8" fmla="*/ 4928461 w 6669754"/>
              <a:gd name="connsiteY8" fmla="*/ 271220 h 1678824"/>
              <a:gd name="connsiteX9" fmla="*/ 5805658 w 6669754"/>
              <a:gd name="connsiteY9" fmla="*/ 1539060 h 1678824"/>
              <a:gd name="connsiteX10" fmla="*/ 6669754 w 6669754"/>
              <a:gd name="connsiteY10" fmla="*/ 26892 h 1678824"/>
              <a:gd name="connsiteX0" fmla="*/ 0 w 6669754"/>
              <a:gd name="connsiteY0" fmla="*/ 0 h 1678824"/>
              <a:gd name="connsiteX1" fmla="*/ 693090 w 6669754"/>
              <a:gd name="connsiteY1" fmla="*/ 890988 h 1678824"/>
              <a:gd name="connsiteX2" fmla="*/ 1296144 w 6669754"/>
              <a:gd name="connsiteY2" fmla="*/ 602956 h 1678824"/>
              <a:gd name="connsiteX3" fmla="*/ 1914040 w 6669754"/>
              <a:gd name="connsiteY3" fmla="*/ 1642820 h 1678824"/>
              <a:gd name="connsiteX4" fmla="*/ 2664296 w 6669754"/>
              <a:gd name="connsiteY4" fmla="*/ 386932 h 1678824"/>
              <a:gd name="connsiteX5" fmla="*/ 3357386 w 6669754"/>
              <a:gd name="connsiteY5" fmla="*/ 1179020 h 1678824"/>
              <a:gd name="connsiteX6" fmla="*/ 3816424 w 6669754"/>
              <a:gd name="connsiteY6" fmla="*/ 530948 h 1678824"/>
              <a:gd name="connsiteX7" fmla="*/ 4365498 w 6669754"/>
              <a:gd name="connsiteY7" fmla="*/ 1035004 h 1678824"/>
              <a:gd name="connsiteX8" fmla="*/ 4896544 w 6669754"/>
              <a:gd name="connsiteY8" fmla="*/ 314924 h 1678824"/>
              <a:gd name="connsiteX9" fmla="*/ 5805658 w 6669754"/>
              <a:gd name="connsiteY9" fmla="*/ 1539060 h 1678824"/>
              <a:gd name="connsiteX10" fmla="*/ 6669754 w 6669754"/>
              <a:gd name="connsiteY10" fmla="*/ 26892 h 1678824"/>
              <a:gd name="connsiteX0" fmla="*/ 0 w 6669754"/>
              <a:gd name="connsiteY0" fmla="*/ 0 h 1654821"/>
              <a:gd name="connsiteX1" fmla="*/ 693090 w 6669754"/>
              <a:gd name="connsiteY1" fmla="*/ 890988 h 1654821"/>
              <a:gd name="connsiteX2" fmla="*/ 1296144 w 6669754"/>
              <a:gd name="connsiteY2" fmla="*/ 602956 h 1654821"/>
              <a:gd name="connsiteX3" fmla="*/ 1914040 w 6669754"/>
              <a:gd name="connsiteY3" fmla="*/ 1642820 h 1654821"/>
              <a:gd name="connsiteX4" fmla="*/ 2664296 w 6669754"/>
              <a:gd name="connsiteY4" fmla="*/ 530948 h 1654821"/>
              <a:gd name="connsiteX5" fmla="*/ 3357386 w 6669754"/>
              <a:gd name="connsiteY5" fmla="*/ 1179020 h 1654821"/>
              <a:gd name="connsiteX6" fmla="*/ 3816424 w 6669754"/>
              <a:gd name="connsiteY6" fmla="*/ 530948 h 1654821"/>
              <a:gd name="connsiteX7" fmla="*/ 4365498 w 6669754"/>
              <a:gd name="connsiteY7" fmla="*/ 1035004 h 1654821"/>
              <a:gd name="connsiteX8" fmla="*/ 4896544 w 6669754"/>
              <a:gd name="connsiteY8" fmla="*/ 314924 h 1654821"/>
              <a:gd name="connsiteX9" fmla="*/ 5805658 w 6669754"/>
              <a:gd name="connsiteY9" fmla="*/ 1539060 h 1654821"/>
              <a:gd name="connsiteX10" fmla="*/ 6669754 w 6669754"/>
              <a:gd name="connsiteY10" fmla="*/ 26892 h 1654821"/>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57386 w 6669754"/>
              <a:gd name="connsiteY5" fmla="*/ 1179020 h 1666823"/>
              <a:gd name="connsiteX6" fmla="*/ 3816424 w 6669754"/>
              <a:gd name="connsiteY6" fmla="*/ 530948 h 1666823"/>
              <a:gd name="connsiteX7" fmla="*/ 4365498 w 6669754"/>
              <a:gd name="connsiteY7" fmla="*/ 1035004 h 1666823"/>
              <a:gd name="connsiteX8" fmla="*/ 4896544 w 6669754"/>
              <a:gd name="connsiteY8" fmla="*/ 314924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57386 w 6669754"/>
              <a:gd name="connsiteY5" fmla="*/ 1179020 h 1666823"/>
              <a:gd name="connsiteX6" fmla="*/ 3816424 w 6669754"/>
              <a:gd name="connsiteY6" fmla="*/ 530948 h 1666823"/>
              <a:gd name="connsiteX7" fmla="*/ 4365498 w 6669754"/>
              <a:gd name="connsiteY7" fmla="*/ 1035004 h 1666823"/>
              <a:gd name="connsiteX8" fmla="*/ 4896544 w 6669754"/>
              <a:gd name="connsiteY8" fmla="*/ 386933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57386 w 6669754"/>
              <a:gd name="connsiteY5" fmla="*/ 1179020 h 1666823"/>
              <a:gd name="connsiteX6" fmla="*/ 3816424 w 6669754"/>
              <a:gd name="connsiteY6" fmla="*/ 530948 h 1666823"/>
              <a:gd name="connsiteX7" fmla="*/ 4365498 w 6669754"/>
              <a:gd name="connsiteY7" fmla="*/ 1035004 h 1666823"/>
              <a:gd name="connsiteX8" fmla="*/ 4896544 w 6669754"/>
              <a:gd name="connsiteY8" fmla="*/ 386933 h 1666823"/>
              <a:gd name="connsiteX9" fmla="*/ 5760640 w 6669754"/>
              <a:gd name="connsiteY9" fmla="*/ 1395045 h 1666823"/>
              <a:gd name="connsiteX10" fmla="*/ 6669754 w 6669754"/>
              <a:gd name="connsiteY10" fmla="*/ 26892 h 1666823"/>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57386 w 6669754"/>
              <a:gd name="connsiteY5" fmla="*/ 1179020 h 1666823"/>
              <a:gd name="connsiteX6" fmla="*/ 3816424 w 6669754"/>
              <a:gd name="connsiteY6" fmla="*/ 530948 h 1666823"/>
              <a:gd name="connsiteX7" fmla="*/ 4320480 w 6669754"/>
              <a:gd name="connsiteY7" fmla="*/ 890989 h 1666823"/>
              <a:gd name="connsiteX8" fmla="*/ 4896544 w 6669754"/>
              <a:gd name="connsiteY8" fmla="*/ 386933 h 1666823"/>
              <a:gd name="connsiteX9" fmla="*/ 5760640 w 6669754"/>
              <a:gd name="connsiteY9" fmla="*/ 1395045 h 1666823"/>
              <a:gd name="connsiteX10" fmla="*/ 6669754 w 6669754"/>
              <a:gd name="connsiteY10" fmla="*/ 26892 h 1666823"/>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57386 w 6669754"/>
              <a:gd name="connsiteY5" fmla="*/ 1179020 h 1666823"/>
              <a:gd name="connsiteX6" fmla="*/ 3816424 w 6669754"/>
              <a:gd name="connsiteY6" fmla="*/ 602957 h 1666823"/>
              <a:gd name="connsiteX7" fmla="*/ 4320480 w 6669754"/>
              <a:gd name="connsiteY7" fmla="*/ 890989 h 1666823"/>
              <a:gd name="connsiteX8" fmla="*/ 4896544 w 6669754"/>
              <a:gd name="connsiteY8" fmla="*/ 386933 h 1666823"/>
              <a:gd name="connsiteX9" fmla="*/ 5760640 w 6669754"/>
              <a:gd name="connsiteY9" fmla="*/ 1395045 h 1666823"/>
              <a:gd name="connsiteX10" fmla="*/ 6669754 w 6669754"/>
              <a:gd name="connsiteY10" fmla="*/ 26892 h 1666823"/>
              <a:gd name="connsiteX0" fmla="*/ 0 w 6669754"/>
              <a:gd name="connsiteY0" fmla="*/ 0 h 1666823"/>
              <a:gd name="connsiteX1" fmla="*/ 693090 w 6669754"/>
              <a:gd name="connsiteY1" fmla="*/ 890988 h 1666823"/>
              <a:gd name="connsiteX2" fmla="*/ 1296144 w 6669754"/>
              <a:gd name="connsiteY2" fmla="*/ 674965 h 1666823"/>
              <a:gd name="connsiteX3" fmla="*/ 1914040 w 6669754"/>
              <a:gd name="connsiteY3" fmla="*/ 1642820 h 1666823"/>
              <a:gd name="connsiteX4" fmla="*/ 2664296 w 6669754"/>
              <a:gd name="connsiteY4" fmla="*/ 530948 h 1666823"/>
              <a:gd name="connsiteX5" fmla="*/ 3384376 w 6669754"/>
              <a:gd name="connsiteY5" fmla="*/ 1107013 h 1666823"/>
              <a:gd name="connsiteX6" fmla="*/ 3816424 w 6669754"/>
              <a:gd name="connsiteY6" fmla="*/ 602957 h 1666823"/>
              <a:gd name="connsiteX7" fmla="*/ 4320480 w 6669754"/>
              <a:gd name="connsiteY7" fmla="*/ 890989 h 1666823"/>
              <a:gd name="connsiteX8" fmla="*/ 4896544 w 6669754"/>
              <a:gd name="connsiteY8" fmla="*/ 386933 h 1666823"/>
              <a:gd name="connsiteX9" fmla="*/ 5760640 w 6669754"/>
              <a:gd name="connsiteY9" fmla="*/ 1395045 h 1666823"/>
              <a:gd name="connsiteX10" fmla="*/ 6669754 w 6669754"/>
              <a:gd name="connsiteY10" fmla="*/ 26892 h 1666823"/>
              <a:gd name="connsiteX0" fmla="*/ 0 w 6669754"/>
              <a:gd name="connsiteY0" fmla="*/ 0 h 1563064"/>
              <a:gd name="connsiteX1" fmla="*/ 693090 w 6669754"/>
              <a:gd name="connsiteY1" fmla="*/ 890988 h 1563064"/>
              <a:gd name="connsiteX2" fmla="*/ 1296144 w 6669754"/>
              <a:gd name="connsiteY2" fmla="*/ 674965 h 1563064"/>
              <a:gd name="connsiteX3" fmla="*/ 1944216 w 6669754"/>
              <a:gd name="connsiteY3" fmla="*/ 1539061 h 1563064"/>
              <a:gd name="connsiteX4" fmla="*/ 2664296 w 6669754"/>
              <a:gd name="connsiteY4" fmla="*/ 530948 h 1563064"/>
              <a:gd name="connsiteX5" fmla="*/ 3384376 w 6669754"/>
              <a:gd name="connsiteY5" fmla="*/ 1107013 h 1563064"/>
              <a:gd name="connsiteX6" fmla="*/ 3816424 w 6669754"/>
              <a:gd name="connsiteY6" fmla="*/ 602957 h 1563064"/>
              <a:gd name="connsiteX7" fmla="*/ 4320480 w 6669754"/>
              <a:gd name="connsiteY7" fmla="*/ 890989 h 1563064"/>
              <a:gd name="connsiteX8" fmla="*/ 4896544 w 6669754"/>
              <a:gd name="connsiteY8" fmla="*/ 386933 h 1563064"/>
              <a:gd name="connsiteX9" fmla="*/ 5760640 w 6669754"/>
              <a:gd name="connsiteY9" fmla="*/ 1395045 h 1563064"/>
              <a:gd name="connsiteX10" fmla="*/ 6669754 w 6669754"/>
              <a:gd name="connsiteY10" fmla="*/ 26892 h 156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9754" h="1563064">
                <a:moveTo>
                  <a:pt x="0" y="0"/>
                </a:moveTo>
                <a:cubicBezTo>
                  <a:pt x="265408" y="356461"/>
                  <a:pt x="477066" y="778494"/>
                  <a:pt x="693090" y="890988"/>
                </a:cubicBezTo>
                <a:cubicBezTo>
                  <a:pt x="909114" y="1003482"/>
                  <a:pt x="1087623" y="566953"/>
                  <a:pt x="1296144" y="674965"/>
                </a:cubicBezTo>
                <a:cubicBezTo>
                  <a:pt x="1504665" y="782977"/>
                  <a:pt x="1716191" y="1563064"/>
                  <a:pt x="1944216" y="1539061"/>
                </a:cubicBezTo>
                <a:cubicBezTo>
                  <a:pt x="2172241" y="1515058"/>
                  <a:pt x="2424269" y="602956"/>
                  <a:pt x="2664296" y="530948"/>
                </a:cubicBezTo>
                <a:cubicBezTo>
                  <a:pt x="2904323" y="458940"/>
                  <a:pt x="3192355" y="1095012"/>
                  <a:pt x="3384376" y="1107013"/>
                </a:cubicBezTo>
                <a:cubicBezTo>
                  <a:pt x="3576397" y="1119015"/>
                  <a:pt x="3660407" y="638961"/>
                  <a:pt x="3816424" y="602957"/>
                </a:cubicBezTo>
                <a:cubicBezTo>
                  <a:pt x="3972441" y="566953"/>
                  <a:pt x="4140460" y="926993"/>
                  <a:pt x="4320480" y="890989"/>
                </a:cubicBezTo>
                <a:cubicBezTo>
                  <a:pt x="4500500" y="854985"/>
                  <a:pt x="4656517" y="302924"/>
                  <a:pt x="4896544" y="386933"/>
                </a:cubicBezTo>
                <a:cubicBezTo>
                  <a:pt x="5136571" y="470942"/>
                  <a:pt x="5465105" y="1455052"/>
                  <a:pt x="5760640" y="1395045"/>
                </a:cubicBezTo>
                <a:cubicBezTo>
                  <a:pt x="6056175" y="1335038"/>
                  <a:pt x="6367537" y="748854"/>
                  <a:pt x="6669754" y="26892"/>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スライド番号プレースホルダ 18"/>
          <p:cNvSpPr>
            <a:spLocks noGrp="1"/>
          </p:cNvSpPr>
          <p:nvPr>
            <p:ph type="sldNum" sz="quarter" idx="12"/>
          </p:nvPr>
        </p:nvSpPr>
        <p:spPr/>
        <p:txBody>
          <a:bodyPr/>
          <a:lstStyle/>
          <a:p>
            <a:fld id="{1B2C0A51-D84E-4795-97CC-5D1960B01346}" type="slidenum">
              <a:rPr lang="ja-JP" altLang="en-US" smtClean="0"/>
              <a:pPr/>
              <a:t>16</a:t>
            </a:fld>
            <a:endParaRPr lang="ja-JP" altLang="en-US" dirty="0"/>
          </a:p>
        </p:txBody>
      </p:sp>
      <p:pic>
        <p:nvPicPr>
          <p:cNvPr id="34817" name="Picture 1"/>
          <p:cNvPicPr>
            <a:picLocks noChangeAspect="1" noChangeArrowheads="1"/>
          </p:cNvPicPr>
          <p:nvPr/>
        </p:nvPicPr>
        <p:blipFill>
          <a:blip r:embed="rId5" cstate="print"/>
          <a:srcRect l="68905" t="22440" r="27945" b="71260"/>
          <a:stretch>
            <a:fillRect/>
          </a:stretch>
        </p:blipFill>
        <p:spPr bwMode="auto">
          <a:xfrm rot="15008454">
            <a:off x="3937349" y="2171763"/>
            <a:ext cx="288032" cy="360040"/>
          </a:xfrm>
          <a:prstGeom prst="rect">
            <a:avLst/>
          </a:prstGeom>
          <a:noFill/>
          <a:ln w="9525">
            <a:noFill/>
            <a:miter lim="800000"/>
            <a:headEnd/>
            <a:tailEnd/>
          </a:ln>
        </p:spPr>
      </p:pic>
      <p:pic>
        <p:nvPicPr>
          <p:cNvPr id="21" name="Picture 1"/>
          <p:cNvPicPr>
            <a:picLocks noChangeAspect="1" noChangeArrowheads="1"/>
          </p:cNvPicPr>
          <p:nvPr/>
        </p:nvPicPr>
        <p:blipFill>
          <a:blip r:embed="rId5" cstate="print"/>
          <a:srcRect l="68905" t="22440" r="27945" b="71260"/>
          <a:stretch>
            <a:fillRect/>
          </a:stretch>
        </p:blipFill>
        <p:spPr bwMode="auto">
          <a:xfrm rot="19942773">
            <a:off x="2344712" y="2158611"/>
            <a:ext cx="288032" cy="360040"/>
          </a:xfrm>
          <a:prstGeom prst="rect">
            <a:avLst/>
          </a:prstGeom>
          <a:noFill/>
          <a:ln w="9525">
            <a:noFill/>
            <a:miter lim="800000"/>
            <a:headEnd/>
            <a:tailEnd/>
          </a:ln>
        </p:spPr>
      </p:pic>
      <p:pic>
        <p:nvPicPr>
          <p:cNvPr id="22" name="Picture 1"/>
          <p:cNvPicPr>
            <a:picLocks noChangeAspect="1" noChangeArrowheads="1"/>
          </p:cNvPicPr>
          <p:nvPr/>
        </p:nvPicPr>
        <p:blipFill>
          <a:blip r:embed="rId5" cstate="print"/>
          <a:srcRect l="68905" t="22440" r="27945" b="71260"/>
          <a:stretch>
            <a:fillRect/>
          </a:stretch>
        </p:blipFill>
        <p:spPr bwMode="auto">
          <a:xfrm rot="14903536">
            <a:off x="2425181" y="1085837"/>
            <a:ext cx="288032" cy="360040"/>
          </a:xfrm>
          <a:prstGeom prst="rect">
            <a:avLst/>
          </a:prstGeom>
          <a:noFill/>
          <a:ln w="9525">
            <a:noFill/>
            <a:miter lim="800000"/>
            <a:headEnd/>
            <a:tailEnd/>
          </a:ln>
        </p:spPr>
      </p:pic>
      <p:pic>
        <p:nvPicPr>
          <p:cNvPr id="24" name="Picture 1"/>
          <p:cNvPicPr>
            <a:picLocks noChangeAspect="1" noChangeArrowheads="1"/>
          </p:cNvPicPr>
          <p:nvPr/>
        </p:nvPicPr>
        <p:blipFill>
          <a:blip r:embed="rId5" cstate="print"/>
          <a:srcRect l="68905" t="22440" r="27945" b="71260"/>
          <a:stretch>
            <a:fillRect/>
          </a:stretch>
        </p:blipFill>
        <p:spPr bwMode="auto">
          <a:xfrm rot="18184680">
            <a:off x="3217269" y="2243771"/>
            <a:ext cx="288032" cy="360040"/>
          </a:xfrm>
          <a:prstGeom prst="rect">
            <a:avLst/>
          </a:prstGeom>
          <a:noFill/>
          <a:ln w="9525">
            <a:noFill/>
            <a:miter lim="800000"/>
            <a:headEnd/>
            <a:tailEnd/>
          </a:ln>
        </p:spPr>
      </p:pic>
      <p:pic>
        <p:nvPicPr>
          <p:cNvPr id="25" name="Picture 1"/>
          <p:cNvPicPr>
            <a:picLocks noChangeAspect="1" noChangeArrowheads="1"/>
          </p:cNvPicPr>
          <p:nvPr/>
        </p:nvPicPr>
        <p:blipFill>
          <a:blip r:embed="rId5" cstate="print"/>
          <a:srcRect l="68905" t="22440" r="27945" b="71260"/>
          <a:stretch>
            <a:fillRect/>
          </a:stretch>
        </p:blipFill>
        <p:spPr bwMode="auto">
          <a:xfrm rot="16200000">
            <a:off x="3262435" y="1091643"/>
            <a:ext cx="288032" cy="360040"/>
          </a:xfrm>
          <a:prstGeom prst="rect">
            <a:avLst/>
          </a:prstGeom>
          <a:noFill/>
          <a:ln w="9525">
            <a:noFill/>
            <a:miter lim="800000"/>
            <a:headEnd/>
            <a:tailEnd/>
          </a:ln>
        </p:spPr>
      </p:pic>
      <p:pic>
        <p:nvPicPr>
          <p:cNvPr id="26" name="Picture 1"/>
          <p:cNvPicPr>
            <a:picLocks noChangeAspect="1" noChangeArrowheads="1"/>
          </p:cNvPicPr>
          <p:nvPr/>
        </p:nvPicPr>
        <p:blipFill>
          <a:blip r:embed="rId5" cstate="print"/>
          <a:srcRect l="68905" t="22440" r="27945" b="71260"/>
          <a:stretch>
            <a:fillRect/>
          </a:stretch>
        </p:blipFill>
        <p:spPr bwMode="auto">
          <a:xfrm rot="15639852">
            <a:off x="1462235" y="2237965"/>
            <a:ext cx="288032" cy="360040"/>
          </a:xfrm>
          <a:prstGeom prst="rect">
            <a:avLst/>
          </a:prstGeom>
          <a:noFill/>
          <a:ln w="9525">
            <a:noFill/>
            <a:miter lim="800000"/>
            <a:headEnd/>
            <a:tailEnd/>
          </a:ln>
        </p:spPr>
      </p:pic>
      <p:pic>
        <p:nvPicPr>
          <p:cNvPr id="27" name="Picture 1"/>
          <p:cNvPicPr>
            <a:picLocks noChangeAspect="1" noChangeArrowheads="1"/>
          </p:cNvPicPr>
          <p:nvPr/>
        </p:nvPicPr>
        <p:blipFill>
          <a:blip r:embed="rId5" cstate="print"/>
          <a:srcRect l="68905" t="22440" r="27945" b="71260"/>
          <a:stretch>
            <a:fillRect/>
          </a:stretch>
        </p:blipFill>
        <p:spPr bwMode="auto">
          <a:xfrm rot="20505077">
            <a:off x="1057029" y="1733909"/>
            <a:ext cx="288032" cy="360040"/>
          </a:xfrm>
          <a:prstGeom prst="rect">
            <a:avLst/>
          </a:prstGeom>
          <a:noFill/>
          <a:ln w="9525">
            <a:noFill/>
            <a:miter lim="800000"/>
            <a:headEnd/>
            <a:tailEnd/>
          </a:ln>
        </p:spPr>
      </p:pic>
      <p:pic>
        <p:nvPicPr>
          <p:cNvPr id="28" name="Picture 1"/>
          <p:cNvPicPr>
            <a:picLocks noChangeAspect="1" noChangeArrowheads="1"/>
          </p:cNvPicPr>
          <p:nvPr/>
        </p:nvPicPr>
        <p:blipFill>
          <a:blip r:embed="rId5" cstate="print"/>
          <a:srcRect l="68905" t="22440" r="27945" b="71260"/>
          <a:stretch>
            <a:fillRect/>
          </a:stretch>
        </p:blipFill>
        <p:spPr bwMode="auto">
          <a:xfrm rot="15181541">
            <a:off x="1246211" y="1085837"/>
            <a:ext cx="288032" cy="360040"/>
          </a:xfrm>
          <a:prstGeom prst="rect">
            <a:avLst/>
          </a:prstGeom>
          <a:noFill/>
          <a:ln w="9525">
            <a:noFill/>
            <a:miter lim="800000"/>
            <a:headEnd/>
            <a:tailEnd/>
          </a:ln>
        </p:spPr>
      </p:pic>
      <p:pic>
        <p:nvPicPr>
          <p:cNvPr id="30" name="Picture 1"/>
          <p:cNvPicPr>
            <a:picLocks noChangeAspect="1" noChangeArrowheads="1"/>
          </p:cNvPicPr>
          <p:nvPr/>
        </p:nvPicPr>
        <p:blipFill>
          <a:blip r:embed="rId5" cstate="print"/>
          <a:srcRect l="68905" t="22440" r="27945" b="71260"/>
          <a:stretch>
            <a:fillRect/>
          </a:stretch>
        </p:blipFill>
        <p:spPr bwMode="auto">
          <a:xfrm>
            <a:off x="4270547" y="1811723"/>
            <a:ext cx="288032" cy="360040"/>
          </a:xfrm>
          <a:prstGeom prst="rect">
            <a:avLst/>
          </a:prstGeom>
          <a:noFill/>
          <a:ln w="9525">
            <a:noFill/>
            <a:miter lim="800000"/>
            <a:headEnd/>
            <a:tailEnd/>
          </a:ln>
        </p:spPr>
      </p:pic>
      <p:pic>
        <p:nvPicPr>
          <p:cNvPr id="31" name="Picture 1"/>
          <p:cNvPicPr>
            <a:picLocks noChangeAspect="1" noChangeArrowheads="1"/>
          </p:cNvPicPr>
          <p:nvPr/>
        </p:nvPicPr>
        <p:blipFill>
          <a:blip r:embed="rId5" cstate="print"/>
          <a:srcRect l="68905" t="22440" r="27945" b="71260"/>
          <a:stretch>
            <a:fillRect/>
          </a:stretch>
        </p:blipFill>
        <p:spPr bwMode="auto">
          <a:xfrm rot="13096867">
            <a:off x="4270547" y="1091643"/>
            <a:ext cx="288032" cy="360040"/>
          </a:xfrm>
          <a:prstGeom prst="rect">
            <a:avLst/>
          </a:prstGeom>
          <a:noFill/>
          <a:ln w="9525">
            <a:noFill/>
            <a:miter lim="800000"/>
            <a:headEnd/>
            <a:tailEnd/>
          </a:ln>
        </p:spPr>
      </p:pic>
      <p:pic>
        <p:nvPicPr>
          <p:cNvPr id="32" name="Picture 1"/>
          <p:cNvPicPr>
            <a:picLocks noChangeAspect="1" noChangeArrowheads="1"/>
          </p:cNvPicPr>
          <p:nvPr/>
        </p:nvPicPr>
        <p:blipFill>
          <a:blip r:embed="rId5" cstate="print"/>
          <a:srcRect l="68905" t="22440" r="27945" b="71260"/>
          <a:stretch>
            <a:fillRect/>
          </a:stretch>
        </p:blipFill>
        <p:spPr bwMode="auto">
          <a:xfrm rot="18184680">
            <a:off x="1849117" y="1019634"/>
            <a:ext cx="288032" cy="360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CG-</a:t>
            </a:r>
            <a:r>
              <a:rPr kumimoji="1" lang="ja-JP" altLang="en-US" dirty="0" smtClean="0"/>
              <a:t>モデル</a:t>
            </a:r>
            <a:r>
              <a:rPr lang="ja-JP" altLang="en-US" dirty="0" smtClean="0"/>
              <a:t>の有用性</a:t>
            </a:r>
            <a:endParaRPr kumimoji="1" lang="ja-JP" altLang="en-US" dirty="0"/>
          </a:p>
        </p:txBody>
      </p:sp>
      <p:sp>
        <p:nvSpPr>
          <p:cNvPr id="3" name="コンテンツ プレースホルダ 2"/>
          <p:cNvSpPr>
            <a:spLocks noGrp="1"/>
          </p:cNvSpPr>
          <p:nvPr>
            <p:ph idx="1"/>
          </p:nvPr>
        </p:nvSpPr>
        <p:spPr>
          <a:xfrm>
            <a:off x="457200" y="1600200"/>
            <a:ext cx="8507288" cy="5069160"/>
          </a:xfrm>
        </p:spPr>
        <p:txBody>
          <a:bodyPr>
            <a:normAutofit lnSpcReduction="10000"/>
          </a:bodyPr>
          <a:lstStyle/>
          <a:p>
            <a:r>
              <a:rPr kumimoji="1" lang="en-US" altLang="ja-JP" dirty="0" smtClean="0">
                <a:latin typeface="MS 明朝"/>
              </a:rPr>
              <a:t>☆</a:t>
            </a:r>
            <a:r>
              <a:rPr kumimoji="1" lang="en-US" altLang="ja-JP" dirty="0" smtClean="0"/>
              <a:t>CG-</a:t>
            </a:r>
            <a:r>
              <a:rPr lang="ja-JP" altLang="en-US" dirty="0" smtClean="0"/>
              <a:t>モデルの有用性</a:t>
            </a:r>
            <a:endParaRPr lang="en-US" altLang="ja-JP" dirty="0" smtClean="0"/>
          </a:p>
          <a:p>
            <a:pPr>
              <a:buNone/>
            </a:pPr>
            <a:r>
              <a:rPr lang="en-US" altLang="ja-JP" dirty="0" smtClean="0"/>
              <a:t>   </a:t>
            </a:r>
            <a:r>
              <a:rPr lang="ja-JP" altLang="en-US" dirty="0" smtClean="0"/>
              <a:t>→フォールディング研究や分子動力学計算で</a:t>
            </a:r>
            <a:endParaRPr lang="en-US" altLang="ja-JP" dirty="0" smtClean="0"/>
          </a:p>
          <a:p>
            <a:pPr>
              <a:buNone/>
            </a:pPr>
            <a:r>
              <a:rPr lang="ja-JP" altLang="en-US" dirty="0" smtClean="0"/>
              <a:t>　　 用いられ、その有用性が確認されている。</a:t>
            </a:r>
            <a:endParaRPr lang="en-US" altLang="ja-JP" dirty="0" smtClean="0"/>
          </a:p>
          <a:p>
            <a:pPr>
              <a:buNone/>
            </a:pPr>
            <a:r>
              <a:rPr lang="en-US" altLang="ja-JP" dirty="0" smtClean="0"/>
              <a:t>(</a:t>
            </a:r>
            <a:r>
              <a:rPr lang="ja-JP" altLang="en-US" dirty="0" smtClean="0"/>
              <a:t>例：フォールディングの遷移状態をまずまずの</a:t>
            </a:r>
            <a:endParaRPr lang="en-US" altLang="ja-JP" dirty="0" smtClean="0"/>
          </a:p>
          <a:p>
            <a:pPr>
              <a:buNone/>
            </a:pPr>
            <a:r>
              <a:rPr lang="ja-JP" altLang="en-US" dirty="0" smtClean="0"/>
              <a:t>　　  精度で再現可能。大きな構造変化を</a:t>
            </a:r>
            <a:endParaRPr lang="en-US" altLang="ja-JP" dirty="0" smtClean="0"/>
          </a:p>
          <a:p>
            <a:pPr>
              <a:buNone/>
            </a:pPr>
            <a:r>
              <a:rPr lang="en-US" altLang="ja-JP" dirty="0" smtClean="0"/>
              <a:t>        </a:t>
            </a:r>
            <a:r>
              <a:rPr lang="ja-JP" altLang="en-US" dirty="0" smtClean="0"/>
              <a:t>ある程度再現可能など</a:t>
            </a:r>
            <a:r>
              <a:rPr lang="en-US" altLang="ja-JP" dirty="0" smtClean="0"/>
              <a:t>)</a:t>
            </a:r>
            <a:endParaRPr lang="ja-JP" altLang="en-US" dirty="0" smtClean="0"/>
          </a:p>
          <a:p>
            <a:endParaRPr lang="en-US" altLang="ja-JP" dirty="0" smtClean="0">
              <a:latin typeface="MS 明朝"/>
            </a:endParaRPr>
          </a:p>
          <a:p>
            <a:r>
              <a:rPr lang="en-US" altLang="ja-JP" dirty="0" smtClean="0">
                <a:latin typeface="MS 明朝"/>
              </a:rPr>
              <a:t>☆</a:t>
            </a:r>
            <a:r>
              <a:rPr lang="en-US" altLang="ja-JP" dirty="0" smtClean="0"/>
              <a:t>CG-MD</a:t>
            </a:r>
            <a:r>
              <a:rPr lang="ja-JP" altLang="en-US" dirty="0" smtClean="0"/>
              <a:t>にあたっての前提条件</a:t>
            </a:r>
            <a:endParaRPr lang="en-US" altLang="ja-JP" dirty="0" smtClean="0"/>
          </a:p>
          <a:p>
            <a:pPr>
              <a:buNone/>
            </a:pPr>
            <a:r>
              <a:rPr lang="ja-JP" altLang="en-US" dirty="0" smtClean="0"/>
              <a:t>　 →参照構造</a:t>
            </a:r>
            <a:r>
              <a:rPr lang="en-US" altLang="ja-JP" dirty="0" smtClean="0"/>
              <a:t>(</a:t>
            </a:r>
            <a:r>
              <a:rPr lang="ja-JP" altLang="en-US" dirty="0" smtClean="0"/>
              <a:t>安定構造</a:t>
            </a:r>
            <a:r>
              <a:rPr lang="en-US" altLang="ja-JP" dirty="0" smtClean="0"/>
              <a:t>)</a:t>
            </a:r>
            <a:r>
              <a:rPr lang="ja-JP" altLang="en-US" dirty="0" smtClean="0"/>
              <a:t>が既知</a:t>
            </a:r>
            <a:r>
              <a:rPr lang="en-US" altLang="ja-JP" dirty="0" smtClean="0"/>
              <a:t>    </a:t>
            </a:r>
            <a:endParaRPr kumimoji="1" lang="ja-JP" altLang="en-US" dirty="0"/>
          </a:p>
        </p:txBody>
      </p:sp>
      <p:sp>
        <p:nvSpPr>
          <p:cNvPr id="5" name="テキスト ボックス 4"/>
          <p:cNvSpPr txBox="1"/>
          <p:nvPr/>
        </p:nvSpPr>
        <p:spPr>
          <a:xfrm>
            <a:off x="5348109" y="4221088"/>
            <a:ext cx="3225755" cy="584775"/>
          </a:xfrm>
          <a:prstGeom prst="rect">
            <a:avLst/>
          </a:prstGeom>
          <a:noFill/>
        </p:spPr>
        <p:txBody>
          <a:bodyPr wrap="none" rtlCol="0">
            <a:spAutoFit/>
          </a:bodyPr>
          <a:lstStyle/>
          <a:p>
            <a:r>
              <a:rPr lang="en-US" altLang="ja-JP" sz="1600" i="1" dirty="0" err="1" smtClean="0"/>
              <a:t>Curr.Opin.Struc.Biol</a:t>
            </a:r>
            <a:r>
              <a:rPr lang="en-US" altLang="ja-JP" sz="1600" i="1" dirty="0" smtClean="0"/>
              <a:t> </a:t>
            </a:r>
            <a:r>
              <a:rPr lang="en-US" altLang="ja-JP" sz="1600" b="1" dirty="0" smtClean="0"/>
              <a:t>7</a:t>
            </a:r>
            <a:r>
              <a:rPr lang="en-US" altLang="ja-JP" sz="1600" dirty="0" smtClean="0"/>
              <a:t>:</a:t>
            </a:r>
            <a:r>
              <a:rPr lang="en-US" altLang="ja-JP" sz="1600" b="1" i="1" dirty="0" smtClean="0"/>
              <a:t> </a:t>
            </a:r>
            <a:r>
              <a:rPr lang="en-US" altLang="ja-JP" sz="1600" dirty="0" smtClean="0"/>
              <a:t>3-9 (1997)</a:t>
            </a:r>
            <a:endParaRPr lang="en-US" altLang="ja-JP" sz="1600" b="1" i="1" dirty="0" smtClean="0"/>
          </a:p>
          <a:p>
            <a:r>
              <a:rPr lang="en-US" altLang="ja-JP" sz="1600" i="1" dirty="0" err="1" smtClean="0"/>
              <a:t>Curr.Opin.Struc.Biol</a:t>
            </a:r>
            <a:r>
              <a:rPr lang="en-US" altLang="ja-JP" sz="1600" i="1" dirty="0" smtClean="0"/>
              <a:t> </a:t>
            </a:r>
            <a:r>
              <a:rPr lang="en-US" altLang="ja-JP" sz="1600" b="1" dirty="0" smtClean="0"/>
              <a:t>14</a:t>
            </a:r>
            <a:r>
              <a:rPr lang="en-US" altLang="ja-JP" sz="1600" dirty="0" smtClean="0"/>
              <a:t>:</a:t>
            </a:r>
            <a:r>
              <a:rPr lang="en-US" altLang="ja-JP" sz="1600" b="1" i="1" dirty="0" smtClean="0"/>
              <a:t> </a:t>
            </a:r>
            <a:r>
              <a:rPr lang="en-US" altLang="ja-JP" sz="1600" dirty="0" smtClean="0"/>
              <a:t>70-75 (2004)</a:t>
            </a:r>
            <a:endParaRPr kumimoji="1" lang="ja-JP" altLang="en-US" sz="1600" dirty="0"/>
          </a:p>
        </p:txBody>
      </p:sp>
      <p:sp>
        <p:nvSpPr>
          <p:cNvPr id="6" name="スライド番号プレースホルダ 5"/>
          <p:cNvSpPr>
            <a:spLocks noGrp="1"/>
          </p:cNvSpPr>
          <p:nvPr>
            <p:ph type="sldNum" sz="quarter" idx="12"/>
          </p:nvPr>
        </p:nvSpPr>
        <p:spPr/>
        <p:txBody>
          <a:bodyPr/>
          <a:lstStyle/>
          <a:p>
            <a:fld id="{1B2C0A51-D84E-4795-97CC-5D1960B01346}" type="slidenum">
              <a:rPr lang="ja-JP" altLang="en-US" smtClean="0"/>
              <a:pPr/>
              <a:t>17</a:t>
            </a:fld>
            <a:endParaRPr lang="ja-JP"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タイトル 1"/>
          <p:cNvSpPr>
            <a:spLocks noGrp="1"/>
          </p:cNvSpPr>
          <p:nvPr>
            <p:ph type="title"/>
          </p:nvPr>
        </p:nvSpPr>
        <p:spPr/>
        <p:txBody>
          <a:bodyPr>
            <a:normAutofit/>
          </a:bodyPr>
          <a:lstStyle/>
          <a:p>
            <a:r>
              <a:rPr lang="ja-JP" altLang="en-US" u="sng" dirty="0" smtClean="0"/>
              <a:t>ステップ</a:t>
            </a:r>
            <a:r>
              <a:rPr lang="en-US" altLang="ja-JP" u="sng" dirty="0" smtClean="0"/>
              <a:t>1.</a:t>
            </a:r>
            <a:r>
              <a:rPr lang="en-US" altLang="ja-JP" dirty="0" smtClean="0"/>
              <a:t> CG-MD</a:t>
            </a:r>
            <a:endParaRPr lang="ja-JP" altLang="en-US" dirty="0" smtClean="0"/>
          </a:p>
        </p:txBody>
      </p:sp>
      <p:sp>
        <p:nvSpPr>
          <p:cNvPr id="1033" name="テキスト ボックス 11"/>
          <p:cNvSpPr txBox="1">
            <a:spLocks noChangeArrowheads="1"/>
          </p:cNvSpPr>
          <p:nvPr/>
        </p:nvSpPr>
        <p:spPr bwMode="auto">
          <a:xfrm>
            <a:off x="497360" y="1357313"/>
            <a:ext cx="7815922" cy="400110"/>
          </a:xfrm>
          <a:prstGeom prst="rect">
            <a:avLst/>
          </a:prstGeom>
          <a:noFill/>
          <a:ln w="9525">
            <a:noFill/>
            <a:miter lim="800000"/>
            <a:headEnd/>
            <a:tailEnd/>
          </a:ln>
        </p:spPr>
        <p:txBody>
          <a:bodyPr wrap="none">
            <a:spAutoFit/>
          </a:bodyPr>
          <a:lstStyle/>
          <a:p>
            <a:r>
              <a:rPr lang="en-US" altLang="ja-JP" sz="2000" dirty="0" smtClean="0">
                <a:latin typeface="MS 明朝"/>
              </a:rPr>
              <a:t>☆ </a:t>
            </a:r>
            <a:r>
              <a:rPr lang="ja-JP" altLang="en-US" sz="2000" dirty="0" smtClean="0">
                <a:latin typeface="MS 明朝"/>
              </a:rPr>
              <a:t>参照構造</a:t>
            </a:r>
            <a:r>
              <a:rPr lang="ja-JP" altLang="en-US" sz="2000" dirty="0" smtClean="0">
                <a:latin typeface="Calibri" pitchFamily="34" charset="0"/>
              </a:rPr>
              <a:t>→ </a:t>
            </a:r>
            <a:r>
              <a:rPr lang="en-US" altLang="ja-JP" sz="2000" dirty="0" smtClean="0">
                <a:latin typeface="Calibri" pitchFamily="34" charset="0"/>
              </a:rPr>
              <a:t>CG-</a:t>
            </a:r>
            <a:r>
              <a:rPr lang="ja-JP" altLang="en-US" sz="2000" dirty="0" smtClean="0">
                <a:latin typeface="Calibri" pitchFamily="34" charset="0"/>
              </a:rPr>
              <a:t>ポテンシャル </a:t>
            </a:r>
            <a:r>
              <a:rPr lang="en-US" altLang="ja-JP" sz="2000" dirty="0" smtClean="0">
                <a:latin typeface="Century" pitchFamily="18" charset="0"/>
              </a:rPr>
              <a:t>(</a:t>
            </a:r>
            <a:r>
              <a:rPr lang="ja-JP" altLang="en-US" sz="2000" dirty="0" smtClean="0">
                <a:latin typeface="Century" pitchFamily="18" charset="0"/>
              </a:rPr>
              <a:t>参照構造を最安定にするように設計</a:t>
            </a:r>
            <a:r>
              <a:rPr lang="en-US" altLang="ja-JP" sz="2000" dirty="0" smtClean="0">
                <a:latin typeface="Century" pitchFamily="18" charset="0"/>
              </a:rPr>
              <a:t>)</a:t>
            </a:r>
            <a:r>
              <a:rPr lang="en-US" altLang="ja-JP" sz="2000" dirty="0" smtClean="0">
                <a:latin typeface="Calibri" pitchFamily="34" charset="0"/>
              </a:rPr>
              <a:t> </a:t>
            </a:r>
            <a:endParaRPr lang="ja-JP" altLang="en-US" sz="2000" dirty="0">
              <a:latin typeface="Calibri" pitchFamily="34" charset="0"/>
            </a:endParaRPr>
          </a:p>
        </p:txBody>
      </p:sp>
      <p:grpSp>
        <p:nvGrpSpPr>
          <p:cNvPr id="2" name="グループ化 5"/>
          <p:cNvGrpSpPr>
            <a:grpSpLocks/>
          </p:cNvGrpSpPr>
          <p:nvPr/>
        </p:nvGrpSpPr>
        <p:grpSpPr bwMode="auto">
          <a:xfrm>
            <a:off x="1812923" y="4581128"/>
            <a:ext cx="5616575" cy="2157810"/>
            <a:chOff x="1042986" y="4085828"/>
            <a:chExt cx="5616575" cy="2157810"/>
          </a:xfrm>
        </p:grpSpPr>
        <p:sp>
          <p:nvSpPr>
            <p:cNvPr id="1043" name="Text Box 57"/>
            <p:cNvSpPr txBox="1">
              <a:spLocks noChangeArrowheads="1"/>
            </p:cNvSpPr>
            <p:nvPr/>
          </p:nvSpPr>
          <p:spPr bwMode="auto">
            <a:xfrm>
              <a:off x="1906737" y="4157836"/>
              <a:ext cx="311150" cy="366713"/>
            </a:xfrm>
            <a:prstGeom prst="rect">
              <a:avLst/>
            </a:prstGeom>
            <a:noFill/>
            <a:ln w="9525">
              <a:noFill/>
              <a:miter lim="800000"/>
              <a:headEnd/>
              <a:tailEnd/>
            </a:ln>
          </p:spPr>
          <p:txBody>
            <a:bodyPr wrap="none">
              <a:spAutoFit/>
            </a:bodyPr>
            <a:lstStyle/>
            <a:p>
              <a:r>
                <a:rPr lang="en-US" altLang="ja-JP" dirty="0">
                  <a:latin typeface="Calibri" pitchFamily="34" charset="0"/>
                </a:rPr>
                <a:t>1</a:t>
              </a:r>
            </a:p>
          </p:txBody>
        </p:sp>
        <p:sp>
          <p:nvSpPr>
            <p:cNvPr id="1044" name="Text Box 58"/>
            <p:cNvSpPr txBox="1">
              <a:spLocks noChangeArrowheads="1"/>
            </p:cNvSpPr>
            <p:nvPr/>
          </p:nvSpPr>
          <p:spPr bwMode="auto">
            <a:xfrm>
              <a:off x="2771775" y="5876925"/>
              <a:ext cx="311150" cy="366713"/>
            </a:xfrm>
            <a:prstGeom prst="rect">
              <a:avLst/>
            </a:prstGeom>
            <a:noFill/>
            <a:ln w="9525">
              <a:noFill/>
              <a:miter lim="800000"/>
              <a:headEnd/>
              <a:tailEnd/>
            </a:ln>
          </p:spPr>
          <p:txBody>
            <a:bodyPr wrap="none">
              <a:spAutoFit/>
            </a:bodyPr>
            <a:lstStyle/>
            <a:p>
              <a:r>
                <a:rPr lang="en-US" altLang="ja-JP">
                  <a:latin typeface="Calibri" pitchFamily="34" charset="0"/>
                </a:rPr>
                <a:t>2</a:t>
              </a:r>
            </a:p>
          </p:txBody>
        </p:sp>
        <p:sp>
          <p:nvSpPr>
            <p:cNvPr id="1045" name="Text Box 59"/>
            <p:cNvSpPr txBox="1">
              <a:spLocks noChangeArrowheads="1"/>
            </p:cNvSpPr>
            <p:nvPr/>
          </p:nvSpPr>
          <p:spPr bwMode="auto">
            <a:xfrm>
              <a:off x="3658047" y="4157836"/>
              <a:ext cx="311150" cy="366713"/>
            </a:xfrm>
            <a:prstGeom prst="rect">
              <a:avLst/>
            </a:prstGeom>
            <a:noFill/>
            <a:ln w="9525">
              <a:noFill/>
              <a:miter lim="800000"/>
              <a:headEnd/>
              <a:tailEnd/>
            </a:ln>
          </p:spPr>
          <p:txBody>
            <a:bodyPr wrap="none">
              <a:spAutoFit/>
            </a:bodyPr>
            <a:lstStyle/>
            <a:p>
              <a:r>
                <a:rPr lang="en-US" altLang="ja-JP" dirty="0">
                  <a:latin typeface="Calibri" pitchFamily="34" charset="0"/>
                </a:rPr>
                <a:t>3</a:t>
              </a:r>
            </a:p>
          </p:txBody>
        </p:sp>
        <p:sp>
          <p:nvSpPr>
            <p:cNvPr id="1046" name="Text Box 60"/>
            <p:cNvSpPr txBox="1">
              <a:spLocks noChangeArrowheads="1"/>
            </p:cNvSpPr>
            <p:nvPr/>
          </p:nvSpPr>
          <p:spPr bwMode="auto">
            <a:xfrm>
              <a:off x="4572000" y="5805488"/>
              <a:ext cx="311150" cy="366712"/>
            </a:xfrm>
            <a:prstGeom prst="rect">
              <a:avLst/>
            </a:prstGeom>
            <a:noFill/>
            <a:ln w="9525">
              <a:noFill/>
              <a:miter lim="800000"/>
              <a:headEnd/>
              <a:tailEnd/>
            </a:ln>
          </p:spPr>
          <p:txBody>
            <a:bodyPr wrap="none">
              <a:spAutoFit/>
            </a:bodyPr>
            <a:lstStyle/>
            <a:p>
              <a:r>
                <a:rPr lang="en-US" altLang="ja-JP">
                  <a:latin typeface="Calibri" pitchFamily="34" charset="0"/>
                </a:rPr>
                <a:t>4</a:t>
              </a:r>
            </a:p>
          </p:txBody>
        </p:sp>
        <p:sp>
          <p:nvSpPr>
            <p:cNvPr id="1047" name="Text Box 61"/>
            <p:cNvSpPr txBox="1">
              <a:spLocks noChangeArrowheads="1"/>
            </p:cNvSpPr>
            <p:nvPr/>
          </p:nvSpPr>
          <p:spPr bwMode="auto">
            <a:xfrm>
              <a:off x="5435129" y="4085828"/>
              <a:ext cx="311150" cy="366713"/>
            </a:xfrm>
            <a:prstGeom prst="rect">
              <a:avLst/>
            </a:prstGeom>
            <a:noFill/>
            <a:ln w="9525">
              <a:noFill/>
              <a:miter lim="800000"/>
              <a:headEnd/>
              <a:tailEnd/>
            </a:ln>
          </p:spPr>
          <p:txBody>
            <a:bodyPr wrap="none">
              <a:spAutoFit/>
            </a:bodyPr>
            <a:lstStyle/>
            <a:p>
              <a:r>
                <a:rPr lang="en-US" altLang="ja-JP" dirty="0">
                  <a:latin typeface="Calibri" pitchFamily="34" charset="0"/>
                </a:rPr>
                <a:t>5</a:t>
              </a:r>
            </a:p>
          </p:txBody>
        </p:sp>
        <p:sp>
          <p:nvSpPr>
            <p:cNvPr id="14" name="Oval 121"/>
            <p:cNvSpPr>
              <a:spLocks noChangeArrowheads="1"/>
            </p:cNvSpPr>
            <p:nvPr/>
          </p:nvSpPr>
          <p:spPr bwMode="auto">
            <a:xfrm>
              <a:off x="2700338" y="5445125"/>
              <a:ext cx="431800" cy="43338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a:t>C</a:t>
              </a:r>
              <a:r>
                <a:rPr lang="en-US" altLang="ja-JP" baseline="-25000"/>
                <a:t>α</a:t>
              </a:r>
              <a:endParaRPr lang="en-US" altLang="ja-JP" baseline="30000">
                <a:latin typeface="Symbol" pitchFamily="18" charset="2"/>
              </a:endParaRPr>
            </a:p>
          </p:txBody>
        </p:sp>
        <p:grpSp>
          <p:nvGrpSpPr>
            <p:cNvPr id="3" name="Group 164"/>
            <p:cNvGrpSpPr>
              <a:grpSpLocks/>
            </p:cNvGrpSpPr>
            <p:nvPr/>
          </p:nvGrpSpPr>
          <p:grpSpPr bwMode="auto">
            <a:xfrm rot="-122324">
              <a:off x="1042986" y="4581544"/>
              <a:ext cx="863599" cy="225426"/>
              <a:chOff x="433" y="2886"/>
              <a:chExt cx="723" cy="136"/>
            </a:xfrm>
          </p:grpSpPr>
          <p:sp>
            <p:nvSpPr>
              <p:cNvPr id="1134" name="Arc 165"/>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5" name="Oval 166"/>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6" name="Arc 167"/>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37" name="AutoShape 168"/>
              <p:cNvCxnSpPr>
                <a:cxnSpLocks noChangeShapeType="1"/>
                <a:endCxn id="1134"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138" name="Oval 169"/>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9" name="Arc 170"/>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40" name="Oval 171"/>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41" name="Arc 172"/>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42" name="AutoShape 173"/>
              <p:cNvCxnSpPr>
                <a:cxnSpLocks noChangeShapeType="1"/>
                <a:stCxn id="1141"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sp>
          <p:nvSpPr>
            <p:cNvPr id="16" name="Oval 194"/>
            <p:cNvSpPr>
              <a:spLocks noChangeArrowheads="1"/>
            </p:cNvSpPr>
            <p:nvPr/>
          </p:nvSpPr>
          <p:spPr bwMode="auto">
            <a:xfrm>
              <a:off x="1835151" y="4508500"/>
              <a:ext cx="431800" cy="43338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dirty="0" err="1"/>
                <a:t>C</a:t>
              </a:r>
              <a:r>
                <a:rPr lang="en-US" altLang="ja-JP" baseline="-25000" dirty="0" err="1"/>
                <a:t>α</a:t>
              </a:r>
              <a:endParaRPr lang="en-US" altLang="ja-JP" baseline="30000" dirty="0">
                <a:latin typeface="Symbol" pitchFamily="18" charset="2"/>
              </a:endParaRPr>
            </a:p>
          </p:txBody>
        </p:sp>
        <p:sp>
          <p:nvSpPr>
            <p:cNvPr id="17" name="Oval 195"/>
            <p:cNvSpPr>
              <a:spLocks noChangeArrowheads="1"/>
            </p:cNvSpPr>
            <p:nvPr/>
          </p:nvSpPr>
          <p:spPr bwMode="auto">
            <a:xfrm>
              <a:off x="5364163" y="4437063"/>
              <a:ext cx="431800" cy="43338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a:t>C</a:t>
              </a:r>
              <a:r>
                <a:rPr lang="en-US" altLang="ja-JP" baseline="-25000"/>
                <a:t>α</a:t>
              </a:r>
              <a:endParaRPr lang="en-US" altLang="ja-JP" baseline="30000">
                <a:latin typeface="Symbol" pitchFamily="18" charset="2"/>
              </a:endParaRPr>
            </a:p>
          </p:txBody>
        </p:sp>
        <p:sp>
          <p:nvSpPr>
            <p:cNvPr id="18" name="Oval 196"/>
            <p:cNvSpPr>
              <a:spLocks noChangeArrowheads="1"/>
            </p:cNvSpPr>
            <p:nvPr/>
          </p:nvSpPr>
          <p:spPr bwMode="auto">
            <a:xfrm>
              <a:off x="4500563" y="5373688"/>
              <a:ext cx="431800" cy="43338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dirty="0" err="1"/>
                <a:t>C</a:t>
              </a:r>
              <a:r>
                <a:rPr lang="en-US" altLang="ja-JP" baseline="-25000" dirty="0" err="1"/>
                <a:t>α</a:t>
              </a:r>
              <a:endParaRPr lang="en-US" altLang="ja-JP" baseline="30000" dirty="0">
                <a:latin typeface="Symbol" pitchFamily="18" charset="2"/>
              </a:endParaRPr>
            </a:p>
          </p:txBody>
        </p:sp>
        <p:sp>
          <p:nvSpPr>
            <p:cNvPr id="19" name="Oval 197"/>
            <p:cNvSpPr>
              <a:spLocks noChangeArrowheads="1"/>
            </p:cNvSpPr>
            <p:nvPr/>
          </p:nvSpPr>
          <p:spPr bwMode="auto">
            <a:xfrm>
              <a:off x="3563938" y="4508500"/>
              <a:ext cx="431800" cy="43338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lang="en-US" altLang="ja-JP" dirty="0" err="1"/>
                <a:t>C</a:t>
              </a:r>
              <a:r>
                <a:rPr lang="en-US" altLang="ja-JP" baseline="-25000" dirty="0" err="1"/>
                <a:t>α</a:t>
              </a:r>
              <a:endParaRPr lang="en-US" altLang="ja-JP" baseline="30000" dirty="0">
                <a:latin typeface="Symbol" pitchFamily="18" charset="2"/>
              </a:endParaRPr>
            </a:p>
          </p:txBody>
        </p:sp>
        <p:grpSp>
          <p:nvGrpSpPr>
            <p:cNvPr id="5" name="Group 198"/>
            <p:cNvGrpSpPr>
              <a:grpSpLocks/>
            </p:cNvGrpSpPr>
            <p:nvPr/>
          </p:nvGrpSpPr>
          <p:grpSpPr bwMode="auto">
            <a:xfrm rot="-2733303">
              <a:off x="2957532" y="5116530"/>
              <a:ext cx="863599" cy="225426"/>
              <a:chOff x="433" y="2886"/>
              <a:chExt cx="723" cy="136"/>
            </a:xfrm>
          </p:grpSpPr>
          <p:sp>
            <p:nvSpPr>
              <p:cNvPr id="1125" name="Arc 199"/>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26" name="Oval 200"/>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27" name="Arc 201"/>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28" name="AutoShape 202"/>
              <p:cNvCxnSpPr>
                <a:cxnSpLocks noChangeShapeType="1"/>
                <a:endCxn id="1125"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129" name="Oval 203"/>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0" name="Arc 204"/>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1" name="Oval 205"/>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32" name="Arc 206"/>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33" name="AutoShape 207"/>
              <p:cNvCxnSpPr>
                <a:cxnSpLocks noChangeShapeType="1"/>
                <a:stCxn id="1132"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grpSp>
          <p:nvGrpSpPr>
            <p:cNvPr id="6" name="Group 208"/>
            <p:cNvGrpSpPr>
              <a:grpSpLocks/>
            </p:cNvGrpSpPr>
            <p:nvPr/>
          </p:nvGrpSpPr>
          <p:grpSpPr bwMode="auto">
            <a:xfrm rot="2715113">
              <a:off x="2020874" y="5116528"/>
              <a:ext cx="863599" cy="225426"/>
              <a:chOff x="433" y="2886"/>
              <a:chExt cx="723" cy="136"/>
            </a:xfrm>
          </p:grpSpPr>
          <p:sp>
            <p:nvSpPr>
              <p:cNvPr id="1116" name="Arc 209"/>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17" name="Oval 210"/>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18" name="Arc 211"/>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19" name="AutoShape 212"/>
              <p:cNvCxnSpPr>
                <a:cxnSpLocks noChangeShapeType="1"/>
                <a:endCxn id="1116"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120" name="Oval 213"/>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21" name="Arc 214"/>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22" name="Oval 215"/>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23" name="Arc 216"/>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24" name="AutoShape 217"/>
              <p:cNvCxnSpPr>
                <a:cxnSpLocks noChangeShapeType="1"/>
                <a:stCxn id="1123"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grpSp>
          <p:nvGrpSpPr>
            <p:cNvPr id="7" name="Group 218"/>
            <p:cNvGrpSpPr>
              <a:grpSpLocks/>
            </p:cNvGrpSpPr>
            <p:nvPr/>
          </p:nvGrpSpPr>
          <p:grpSpPr bwMode="auto">
            <a:xfrm rot="2715113">
              <a:off x="3821099" y="5043503"/>
              <a:ext cx="863599" cy="225426"/>
              <a:chOff x="433" y="2886"/>
              <a:chExt cx="723" cy="136"/>
            </a:xfrm>
          </p:grpSpPr>
          <p:sp>
            <p:nvSpPr>
              <p:cNvPr id="1107" name="Arc 219"/>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8" name="Oval 220"/>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9" name="Arc 221"/>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10" name="AutoShape 222"/>
              <p:cNvCxnSpPr>
                <a:cxnSpLocks noChangeShapeType="1"/>
                <a:endCxn id="1107"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111" name="Oval 223"/>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12" name="Arc 224"/>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13" name="Oval 225"/>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14" name="Arc 226"/>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15" name="AutoShape 227"/>
              <p:cNvCxnSpPr>
                <a:cxnSpLocks noChangeShapeType="1"/>
                <a:stCxn id="1114"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grpSp>
          <p:nvGrpSpPr>
            <p:cNvPr id="8" name="Group 228"/>
            <p:cNvGrpSpPr>
              <a:grpSpLocks/>
            </p:cNvGrpSpPr>
            <p:nvPr/>
          </p:nvGrpSpPr>
          <p:grpSpPr bwMode="auto">
            <a:xfrm rot="-2878358">
              <a:off x="4757752" y="5045088"/>
              <a:ext cx="863599" cy="225426"/>
              <a:chOff x="433" y="2886"/>
              <a:chExt cx="723" cy="136"/>
            </a:xfrm>
          </p:grpSpPr>
          <p:sp>
            <p:nvSpPr>
              <p:cNvPr id="1098" name="Arc 229"/>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9" name="Oval 230"/>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0" name="Arc 231"/>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01" name="AutoShape 232"/>
              <p:cNvCxnSpPr>
                <a:cxnSpLocks noChangeShapeType="1"/>
                <a:endCxn id="1098"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102" name="Oval 233"/>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3" name="Arc 234"/>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4" name="Oval 235"/>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105" name="Arc 236"/>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106" name="AutoShape 237"/>
              <p:cNvCxnSpPr>
                <a:cxnSpLocks noChangeShapeType="1"/>
                <a:stCxn id="1105"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grpSp>
          <p:nvGrpSpPr>
            <p:cNvPr id="9" name="Group 248"/>
            <p:cNvGrpSpPr>
              <a:grpSpLocks/>
            </p:cNvGrpSpPr>
            <p:nvPr/>
          </p:nvGrpSpPr>
          <p:grpSpPr bwMode="auto">
            <a:xfrm>
              <a:off x="5795962" y="4581546"/>
              <a:ext cx="863599" cy="225426"/>
              <a:chOff x="433" y="2886"/>
              <a:chExt cx="723" cy="136"/>
            </a:xfrm>
          </p:grpSpPr>
          <p:sp>
            <p:nvSpPr>
              <p:cNvPr id="1089" name="Arc 249"/>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0" name="Oval 250"/>
              <p:cNvSpPr>
                <a:spLocks noChangeArrowheads="1"/>
              </p:cNvSpPr>
              <p:nvPr/>
            </p:nvSpPr>
            <p:spPr bwMode="auto">
              <a:xfrm>
                <a:off x="675" y="2886"/>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1" name="Arc 251"/>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092" name="AutoShape 252"/>
              <p:cNvCxnSpPr>
                <a:cxnSpLocks noChangeShapeType="1"/>
                <a:endCxn id="1089" idx="0"/>
              </p:cNvCxnSpPr>
              <p:nvPr/>
            </p:nvCxnSpPr>
            <p:spPr bwMode="auto">
              <a:xfrm>
                <a:off x="433" y="2938"/>
                <a:ext cx="145" cy="25"/>
              </a:xfrm>
              <a:prstGeom prst="curvedConnector3">
                <a:avLst>
                  <a:gd name="adj1" fmla="val 100366"/>
                </a:avLst>
              </a:prstGeom>
              <a:noFill/>
              <a:ln w="31750">
                <a:solidFill>
                  <a:srgbClr val="0000FF"/>
                </a:solidFill>
                <a:round/>
                <a:headEnd/>
                <a:tailEnd/>
              </a:ln>
            </p:spPr>
          </p:cxnSp>
          <p:sp>
            <p:nvSpPr>
              <p:cNvPr id="1093" name="Oval 253"/>
              <p:cNvSpPr>
                <a:spLocks noChangeArrowheads="1"/>
              </p:cNvSpPr>
              <p:nvPr/>
            </p:nvSpPr>
            <p:spPr bwMode="auto">
              <a:xfrm>
                <a:off x="772" y="2887"/>
                <a:ext cx="39"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4" name="Arc 254"/>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5" name="Oval 255"/>
              <p:cNvSpPr>
                <a:spLocks noChangeArrowheads="1"/>
              </p:cNvSpPr>
              <p:nvPr/>
            </p:nvSpPr>
            <p:spPr bwMode="auto">
              <a:xfrm>
                <a:off x="871" y="2893"/>
                <a:ext cx="40" cy="111"/>
              </a:xfrm>
              <a:prstGeom prst="ellipse">
                <a:avLst/>
              </a:prstGeom>
              <a:noFill/>
              <a:ln w="31750">
                <a:solidFill>
                  <a:srgbClr val="0000FF"/>
                </a:solidFill>
                <a:round/>
                <a:headEnd/>
                <a:tailEnd/>
              </a:ln>
            </p:spPr>
            <p:txBody>
              <a:bodyPr wrap="none" anchor="ctr"/>
              <a:lstStyle/>
              <a:p>
                <a:endParaRPr lang="ja-JP" altLang="en-US">
                  <a:latin typeface="Calibri" pitchFamily="34" charset="0"/>
                </a:endParaRPr>
              </a:p>
            </p:txBody>
          </p:sp>
          <p:sp>
            <p:nvSpPr>
              <p:cNvPr id="1096" name="Arc 256"/>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0000FF"/>
                </a:solidFill>
                <a:round/>
                <a:headEnd/>
                <a:tailEnd/>
              </a:ln>
            </p:spPr>
            <p:txBody>
              <a:bodyPr wrap="none" anchor="ctr"/>
              <a:lstStyle/>
              <a:p>
                <a:endParaRPr lang="ja-JP" altLang="en-US">
                  <a:latin typeface="Calibri" pitchFamily="34" charset="0"/>
                </a:endParaRPr>
              </a:p>
            </p:txBody>
          </p:sp>
          <p:cxnSp>
            <p:nvCxnSpPr>
              <p:cNvPr id="1097" name="AutoShape 257"/>
              <p:cNvCxnSpPr>
                <a:cxnSpLocks noChangeShapeType="1"/>
                <a:stCxn id="1096" idx="1"/>
              </p:cNvCxnSpPr>
              <p:nvPr/>
            </p:nvCxnSpPr>
            <p:spPr bwMode="auto">
              <a:xfrm flipV="1">
                <a:off x="1008" y="2939"/>
                <a:ext cx="148" cy="25"/>
              </a:xfrm>
              <a:prstGeom prst="curvedConnector3">
                <a:avLst>
                  <a:gd name="adj1" fmla="val -718"/>
                </a:avLst>
              </a:prstGeom>
              <a:noFill/>
              <a:ln w="31750">
                <a:solidFill>
                  <a:srgbClr val="0000FF"/>
                </a:solidFill>
                <a:round/>
                <a:headEnd/>
                <a:tailEnd/>
              </a:ln>
            </p:spPr>
          </p:cxnSp>
        </p:grpSp>
        <p:grpSp>
          <p:nvGrpSpPr>
            <p:cNvPr id="10" name="Group 279"/>
            <p:cNvGrpSpPr>
              <a:grpSpLocks/>
            </p:cNvGrpSpPr>
            <p:nvPr/>
          </p:nvGrpSpPr>
          <p:grpSpPr bwMode="auto">
            <a:xfrm>
              <a:off x="2268538" y="4581523"/>
              <a:ext cx="1295400" cy="287338"/>
              <a:chOff x="433" y="2886"/>
              <a:chExt cx="723" cy="136"/>
            </a:xfrm>
          </p:grpSpPr>
          <p:sp>
            <p:nvSpPr>
              <p:cNvPr id="1080" name="Arc 280"/>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81" name="Oval 281"/>
              <p:cNvSpPr>
                <a:spLocks noChangeArrowheads="1"/>
              </p:cNvSpPr>
              <p:nvPr/>
            </p:nvSpPr>
            <p:spPr bwMode="auto">
              <a:xfrm>
                <a:off x="675" y="2886"/>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82" name="Arc 282"/>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83" name="AutoShape 283"/>
              <p:cNvCxnSpPr>
                <a:cxnSpLocks noChangeShapeType="1"/>
                <a:endCxn id="1080" idx="0"/>
              </p:cNvCxnSpPr>
              <p:nvPr/>
            </p:nvCxnSpPr>
            <p:spPr bwMode="auto">
              <a:xfrm>
                <a:off x="433" y="2938"/>
                <a:ext cx="145" cy="25"/>
              </a:xfrm>
              <a:prstGeom prst="curvedConnector3">
                <a:avLst>
                  <a:gd name="adj1" fmla="val 100366"/>
                </a:avLst>
              </a:prstGeom>
              <a:noFill/>
              <a:ln w="31750">
                <a:solidFill>
                  <a:srgbClr val="FF0000"/>
                </a:solidFill>
                <a:round/>
                <a:headEnd/>
                <a:tailEnd/>
              </a:ln>
            </p:spPr>
          </p:cxnSp>
          <p:sp>
            <p:nvSpPr>
              <p:cNvPr id="1084" name="Oval 284"/>
              <p:cNvSpPr>
                <a:spLocks noChangeArrowheads="1"/>
              </p:cNvSpPr>
              <p:nvPr/>
            </p:nvSpPr>
            <p:spPr bwMode="auto">
              <a:xfrm>
                <a:off x="772" y="2887"/>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85" name="Arc 285"/>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86" name="Oval 286"/>
              <p:cNvSpPr>
                <a:spLocks noChangeArrowheads="1"/>
              </p:cNvSpPr>
              <p:nvPr/>
            </p:nvSpPr>
            <p:spPr bwMode="auto">
              <a:xfrm>
                <a:off x="871" y="2893"/>
                <a:ext cx="40"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87" name="Arc 287"/>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88" name="AutoShape 288"/>
              <p:cNvCxnSpPr>
                <a:cxnSpLocks noChangeShapeType="1"/>
                <a:stCxn id="1087" idx="1"/>
              </p:cNvCxnSpPr>
              <p:nvPr/>
            </p:nvCxnSpPr>
            <p:spPr bwMode="auto">
              <a:xfrm flipV="1">
                <a:off x="1008" y="2939"/>
                <a:ext cx="148" cy="25"/>
              </a:xfrm>
              <a:prstGeom prst="curvedConnector3">
                <a:avLst>
                  <a:gd name="adj1" fmla="val -718"/>
                </a:avLst>
              </a:prstGeom>
              <a:noFill/>
              <a:ln w="31750">
                <a:solidFill>
                  <a:srgbClr val="FF0000"/>
                </a:solidFill>
                <a:round/>
                <a:headEnd/>
                <a:tailEnd/>
              </a:ln>
            </p:spPr>
          </p:cxnSp>
        </p:grpSp>
        <p:grpSp>
          <p:nvGrpSpPr>
            <p:cNvPr id="11" name="Group 290"/>
            <p:cNvGrpSpPr>
              <a:grpSpLocks/>
            </p:cNvGrpSpPr>
            <p:nvPr/>
          </p:nvGrpSpPr>
          <p:grpSpPr bwMode="auto">
            <a:xfrm>
              <a:off x="3995737" y="4581523"/>
              <a:ext cx="1368423" cy="287338"/>
              <a:chOff x="433" y="2886"/>
              <a:chExt cx="723" cy="136"/>
            </a:xfrm>
          </p:grpSpPr>
          <p:sp>
            <p:nvSpPr>
              <p:cNvPr id="1071" name="Arc 291"/>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72" name="Oval 292"/>
              <p:cNvSpPr>
                <a:spLocks noChangeArrowheads="1"/>
              </p:cNvSpPr>
              <p:nvPr/>
            </p:nvSpPr>
            <p:spPr bwMode="auto">
              <a:xfrm>
                <a:off x="675" y="2886"/>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73" name="Arc 293"/>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74" name="AutoShape 294"/>
              <p:cNvCxnSpPr>
                <a:cxnSpLocks noChangeShapeType="1"/>
                <a:endCxn id="1071" idx="0"/>
              </p:cNvCxnSpPr>
              <p:nvPr/>
            </p:nvCxnSpPr>
            <p:spPr bwMode="auto">
              <a:xfrm>
                <a:off x="433" y="2938"/>
                <a:ext cx="145" cy="25"/>
              </a:xfrm>
              <a:prstGeom prst="curvedConnector3">
                <a:avLst>
                  <a:gd name="adj1" fmla="val 100366"/>
                </a:avLst>
              </a:prstGeom>
              <a:noFill/>
              <a:ln w="31750">
                <a:solidFill>
                  <a:srgbClr val="FF0000"/>
                </a:solidFill>
                <a:round/>
                <a:headEnd/>
                <a:tailEnd/>
              </a:ln>
            </p:spPr>
          </p:cxnSp>
          <p:sp>
            <p:nvSpPr>
              <p:cNvPr id="1075" name="Oval 295"/>
              <p:cNvSpPr>
                <a:spLocks noChangeArrowheads="1"/>
              </p:cNvSpPr>
              <p:nvPr/>
            </p:nvSpPr>
            <p:spPr bwMode="auto">
              <a:xfrm>
                <a:off x="772" y="2887"/>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76" name="Arc 296"/>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77" name="Oval 297"/>
              <p:cNvSpPr>
                <a:spLocks noChangeArrowheads="1"/>
              </p:cNvSpPr>
              <p:nvPr/>
            </p:nvSpPr>
            <p:spPr bwMode="auto">
              <a:xfrm>
                <a:off x="871" y="2893"/>
                <a:ext cx="40"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78" name="Arc 298"/>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79" name="AutoShape 299"/>
              <p:cNvCxnSpPr>
                <a:cxnSpLocks noChangeShapeType="1"/>
                <a:stCxn id="1078" idx="1"/>
              </p:cNvCxnSpPr>
              <p:nvPr/>
            </p:nvCxnSpPr>
            <p:spPr bwMode="auto">
              <a:xfrm flipV="1">
                <a:off x="1008" y="2939"/>
                <a:ext cx="148" cy="25"/>
              </a:xfrm>
              <a:prstGeom prst="curvedConnector3">
                <a:avLst>
                  <a:gd name="adj1" fmla="val -718"/>
                </a:avLst>
              </a:prstGeom>
              <a:noFill/>
              <a:ln w="31750">
                <a:solidFill>
                  <a:srgbClr val="FF0000"/>
                </a:solidFill>
                <a:round/>
                <a:headEnd/>
                <a:tailEnd/>
              </a:ln>
            </p:spPr>
          </p:cxnSp>
        </p:grpSp>
        <p:grpSp>
          <p:nvGrpSpPr>
            <p:cNvPr id="12" name="Group 300"/>
            <p:cNvGrpSpPr>
              <a:grpSpLocks/>
            </p:cNvGrpSpPr>
            <p:nvPr/>
          </p:nvGrpSpPr>
          <p:grpSpPr bwMode="auto">
            <a:xfrm>
              <a:off x="3132137" y="5516563"/>
              <a:ext cx="1368423" cy="217487"/>
              <a:chOff x="433" y="2886"/>
              <a:chExt cx="723" cy="136"/>
            </a:xfrm>
          </p:grpSpPr>
          <p:sp>
            <p:nvSpPr>
              <p:cNvPr id="1062" name="Arc 301"/>
              <p:cNvSpPr>
                <a:spLocks/>
              </p:cNvSpPr>
              <p:nvPr/>
            </p:nvSpPr>
            <p:spPr bwMode="auto">
              <a:xfrm rot="16200000" flipH="1">
                <a:off x="613" y="2927"/>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63" name="Oval 302"/>
              <p:cNvSpPr>
                <a:spLocks noChangeArrowheads="1"/>
              </p:cNvSpPr>
              <p:nvPr/>
            </p:nvSpPr>
            <p:spPr bwMode="auto">
              <a:xfrm>
                <a:off x="675" y="2886"/>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64" name="Arc 303"/>
              <p:cNvSpPr>
                <a:spLocks/>
              </p:cNvSpPr>
              <p:nvPr/>
            </p:nvSpPr>
            <p:spPr bwMode="auto">
              <a:xfrm rot="16200000" flipH="1">
                <a:off x="712" y="2925"/>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65" name="AutoShape 304"/>
              <p:cNvCxnSpPr>
                <a:cxnSpLocks noChangeShapeType="1"/>
                <a:endCxn id="1062" idx="0"/>
              </p:cNvCxnSpPr>
              <p:nvPr/>
            </p:nvCxnSpPr>
            <p:spPr bwMode="auto">
              <a:xfrm>
                <a:off x="433" y="2938"/>
                <a:ext cx="145" cy="25"/>
              </a:xfrm>
              <a:prstGeom prst="curvedConnector3">
                <a:avLst>
                  <a:gd name="adj1" fmla="val 100366"/>
                </a:avLst>
              </a:prstGeom>
              <a:noFill/>
              <a:ln w="31750">
                <a:solidFill>
                  <a:srgbClr val="FF0000"/>
                </a:solidFill>
                <a:round/>
                <a:headEnd/>
                <a:tailEnd/>
              </a:ln>
            </p:spPr>
          </p:cxnSp>
          <p:sp>
            <p:nvSpPr>
              <p:cNvPr id="1066" name="Oval 305"/>
              <p:cNvSpPr>
                <a:spLocks noChangeArrowheads="1"/>
              </p:cNvSpPr>
              <p:nvPr/>
            </p:nvSpPr>
            <p:spPr bwMode="auto">
              <a:xfrm>
                <a:off x="772" y="2887"/>
                <a:ext cx="39"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67" name="Arc 306"/>
              <p:cNvSpPr>
                <a:spLocks/>
              </p:cNvSpPr>
              <p:nvPr/>
            </p:nvSpPr>
            <p:spPr bwMode="auto">
              <a:xfrm rot="16200000" flipH="1">
                <a:off x="811" y="2931"/>
                <a:ext cx="55" cy="128"/>
              </a:xfrm>
              <a:custGeom>
                <a:avLst/>
                <a:gdLst>
                  <a:gd name="T0" fmla="*/ 0 w 21600"/>
                  <a:gd name="T1" fmla="*/ 0 h 40489"/>
                  <a:gd name="T2" fmla="*/ 27 w 21600"/>
                  <a:gd name="T3" fmla="*/ 128 h 40489"/>
                  <a:gd name="T4" fmla="*/ 0 w 21600"/>
                  <a:gd name="T5" fmla="*/ 68 h 40489"/>
                  <a:gd name="T6" fmla="*/ 0 60000 65536"/>
                  <a:gd name="T7" fmla="*/ 0 60000 65536"/>
                  <a:gd name="T8" fmla="*/ 0 60000 65536"/>
                  <a:gd name="T9" fmla="*/ 0 w 21600"/>
                  <a:gd name="T10" fmla="*/ 0 h 40489"/>
                  <a:gd name="T11" fmla="*/ 21600 w 21600"/>
                  <a:gd name="T12" fmla="*/ 40489 h 40489"/>
                </a:gdLst>
                <a:ahLst/>
                <a:cxnLst>
                  <a:cxn ang="T6">
                    <a:pos x="T0" y="T1"/>
                  </a:cxn>
                  <a:cxn ang="T7">
                    <a:pos x="T2" y="T3"/>
                  </a:cxn>
                  <a:cxn ang="T8">
                    <a:pos x="T4" y="T5"/>
                  </a:cxn>
                </a:cxnLst>
                <a:rect l="T9" t="T10" r="T11" b="T12"/>
                <a:pathLst>
                  <a:path w="21600" h="40489" fill="none" extrusionOk="0">
                    <a:moveTo>
                      <a:pt x="-1" y="0"/>
                    </a:moveTo>
                    <a:cubicBezTo>
                      <a:pt x="11929" y="0"/>
                      <a:pt x="21600" y="9670"/>
                      <a:pt x="21600" y="21600"/>
                    </a:cubicBezTo>
                    <a:cubicBezTo>
                      <a:pt x="21600" y="29449"/>
                      <a:pt x="17341" y="36681"/>
                      <a:pt x="10476" y="40488"/>
                    </a:cubicBezTo>
                  </a:path>
                  <a:path w="21600" h="40489" stroke="0" extrusionOk="0">
                    <a:moveTo>
                      <a:pt x="-1" y="0"/>
                    </a:moveTo>
                    <a:cubicBezTo>
                      <a:pt x="11929" y="0"/>
                      <a:pt x="21600" y="9670"/>
                      <a:pt x="21600" y="21600"/>
                    </a:cubicBezTo>
                    <a:cubicBezTo>
                      <a:pt x="21600" y="29449"/>
                      <a:pt x="17341" y="36681"/>
                      <a:pt x="10476" y="40488"/>
                    </a:cubicBezTo>
                    <a:lnTo>
                      <a:pt x="0"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sp>
            <p:nvSpPr>
              <p:cNvPr id="1068" name="Oval 307"/>
              <p:cNvSpPr>
                <a:spLocks noChangeArrowheads="1"/>
              </p:cNvSpPr>
              <p:nvPr/>
            </p:nvSpPr>
            <p:spPr bwMode="auto">
              <a:xfrm>
                <a:off x="871" y="2893"/>
                <a:ext cx="40" cy="111"/>
              </a:xfrm>
              <a:prstGeom prst="ellipse">
                <a:avLst/>
              </a:prstGeom>
              <a:noFill/>
              <a:ln w="31750">
                <a:solidFill>
                  <a:srgbClr val="FF0000"/>
                </a:solidFill>
                <a:round/>
                <a:headEnd/>
                <a:tailEnd/>
              </a:ln>
            </p:spPr>
            <p:txBody>
              <a:bodyPr wrap="none" anchor="ctr"/>
              <a:lstStyle/>
              <a:p>
                <a:endParaRPr lang="ja-JP" altLang="en-US">
                  <a:latin typeface="Calibri" pitchFamily="34" charset="0"/>
                </a:endParaRPr>
              </a:p>
            </p:txBody>
          </p:sp>
          <p:sp>
            <p:nvSpPr>
              <p:cNvPr id="1069" name="Arc 308"/>
              <p:cNvSpPr>
                <a:spLocks/>
              </p:cNvSpPr>
              <p:nvPr/>
            </p:nvSpPr>
            <p:spPr bwMode="auto">
              <a:xfrm rot="16200000" flipH="1">
                <a:off x="910" y="2924"/>
                <a:ext cx="59" cy="137"/>
              </a:xfrm>
              <a:custGeom>
                <a:avLst/>
                <a:gdLst>
                  <a:gd name="T0" fmla="*/ 4 w 23105"/>
                  <a:gd name="T1" fmla="*/ 0 h 43200"/>
                  <a:gd name="T2" fmla="*/ 0 w 23105"/>
                  <a:gd name="T3" fmla="*/ 137 h 43200"/>
                  <a:gd name="T4" fmla="*/ 4 w 23105"/>
                  <a:gd name="T5" fmla="*/ 69 h 43200"/>
                  <a:gd name="T6" fmla="*/ 0 60000 65536"/>
                  <a:gd name="T7" fmla="*/ 0 60000 65536"/>
                  <a:gd name="T8" fmla="*/ 0 60000 65536"/>
                  <a:gd name="T9" fmla="*/ 0 w 23105"/>
                  <a:gd name="T10" fmla="*/ 0 h 43200"/>
                  <a:gd name="T11" fmla="*/ 23105 w 23105"/>
                  <a:gd name="T12" fmla="*/ 43200 h 43200"/>
                </a:gdLst>
                <a:ahLst/>
                <a:cxnLst>
                  <a:cxn ang="T6">
                    <a:pos x="T0" y="T1"/>
                  </a:cxn>
                  <a:cxn ang="T7">
                    <a:pos x="T2" y="T3"/>
                  </a:cxn>
                  <a:cxn ang="T8">
                    <a:pos x="T4" y="T5"/>
                  </a:cxn>
                </a:cxnLst>
                <a:rect l="T9" t="T10" r="T11" b="T12"/>
                <a:pathLst>
                  <a:path w="23105" h="43200" fill="none" extrusionOk="0">
                    <a:moveTo>
                      <a:pt x="1504" y="0"/>
                    </a:moveTo>
                    <a:cubicBezTo>
                      <a:pt x="13434" y="0"/>
                      <a:pt x="23105" y="9670"/>
                      <a:pt x="23105" y="21600"/>
                    </a:cubicBezTo>
                    <a:cubicBezTo>
                      <a:pt x="23105" y="33529"/>
                      <a:pt x="13434" y="43200"/>
                      <a:pt x="1505" y="43200"/>
                    </a:cubicBezTo>
                    <a:cubicBezTo>
                      <a:pt x="1002" y="43200"/>
                      <a:pt x="500" y="43182"/>
                      <a:pt x="0" y="43147"/>
                    </a:cubicBezTo>
                  </a:path>
                  <a:path w="23105" h="43200" stroke="0" extrusionOk="0">
                    <a:moveTo>
                      <a:pt x="1504" y="0"/>
                    </a:moveTo>
                    <a:cubicBezTo>
                      <a:pt x="13434" y="0"/>
                      <a:pt x="23105" y="9670"/>
                      <a:pt x="23105" y="21600"/>
                    </a:cubicBezTo>
                    <a:cubicBezTo>
                      <a:pt x="23105" y="33529"/>
                      <a:pt x="13434" y="43200"/>
                      <a:pt x="1505" y="43200"/>
                    </a:cubicBezTo>
                    <a:cubicBezTo>
                      <a:pt x="1002" y="43200"/>
                      <a:pt x="500" y="43182"/>
                      <a:pt x="0" y="43147"/>
                    </a:cubicBezTo>
                    <a:lnTo>
                      <a:pt x="1505" y="21600"/>
                    </a:lnTo>
                    <a:close/>
                  </a:path>
                </a:pathLst>
              </a:custGeom>
              <a:noFill/>
              <a:ln w="31750">
                <a:solidFill>
                  <a:srgbClr val="FF0000"/>
                </a:solidFill>
                <a:round/>
                <a:headEnd/>
                <a:tailEnd/>
              </a:ln>
            </p:spPr>
            <p:txBody>
              <a:bodyPr wrap="none" anchor="ctr"/>
              <a:lstStyle/>
              <a:p>
                <a:endParaRPr lang="ja-JP" altLang="en-US">
                  <a:latin typeface="Calibri" pitchFamily="34" charset="0"/>
                </a:endParaRPr>
              </a:p>
            </p:txBody>
          </p:sp>
          <p:cxnSp>
            <p:nvCxnSpPr>
              <p:cNvPr id="1070" name="AutoShape 309"/>
              <p:cNvCxnSpPr>
                <a:cxnSpLocks noChangeShapeType="1"/>
                <a:stCxn id="1069" idx="1"/>
              </p:cNvCxnSpPr>
              <p:nvPr/>
            </p:nvCxnSpPr>
            <p:spPr bwMode="auto">
              <a:xfrm flipV="1">
                <a:off x="1008" y="2939"/>
                <a:ext cx="148" cy="25"/>
              </a:xfrm>
              <a:prstGeom prst="curvedConnector3">
                <a:avLst>
                  <a:gd name="adj1" fmla="val -718"/>
                </a:avLst>
              </a:prstGeom>
              <a:noFill/>
              <a:ln w="31750">
                <a:solidFill>
                  <a:srgbClr val="FF0000"/>
                </a:solidFill>
                <a:round/>
                <a:headEnd/>
                <a:tailEnd/>
              </a:ln>
            </p:spPr>
          </p:cxnSp>
        </p:grpSp>
      </p:grpSp>
      <p:graphicFrame>
        <p:nvGraphicFramePr>
          <p:cNvPr id="1026" name="Object 4"/>
          <p:cNvGraphicFramePr>
            <a:graphicFrameLocks noChangeAspect="1"/>
          </p:cNvGraphicFramePr>
          <p:nvPr/>
        </p:nvGraphicFramePr>
        <p:xfrm>
          <a:off x="173038" y="1743075"/>
          <a:ext cx="8848725" cy="762000"/>
        </p:xfrm>
        <a:graphic>
          <a:graphicData uri="http://schemas.openxmlformats.org/presentationml/2006/ole">
            <p:oleObj spid="_x0000_s28674" name="数式" r:id="rId4" imgW="6629400" imgH="571320" progId="Equation.3">
              <p:embed/>
            </p:oleObj>
          </a:graphicData>
        </a:graphic>
      </p:graphicFrame>
      <p:sp>
        <p:nvSpPr>
          <p:cNvPr id="1035" name="テキスト ボックス 114"/>
          <p:cNvSpPr txBox="1">
            <a:spLocks noChangeArrowheads="1"/>
          </p:cNvSpPr>
          <p:nvPr/>
        </p:nvSpPr>
        <p:spPr bwMode="auto">
          <a:xfrm>
            <a:off x="1411288" y="2354263"/>
            <a:ext cx="1731962" cy="646112"/>
          </a:xfrm>
          <a:prstGeom prst="rect">
            <a:avLst/>
          </a:prstGeom>
          <a:noFill/>
          <a:ln w="9525">
            <a:noFill/>
            <a:miter lim="800000"/>
            <a:headEnd/>
            <a:tailEnd/>
          </a:ln>
        </p:spPr>
        <p:txBody>
          <a:bodyPr wrap="none">
            <a:spAutoFit/>
          </a:bodyPr>
          <a:lstStyle/>
          <a:p>
            <a:r>
              <a:rPr lang="en-US" altLang="ja-JP">
                <a:solidFill>
                  <a:srgbClr val="0000FF"/>
                </a:solidFill>
                <a:latin typeface="Calibri" pitchFamily="34" charset="0"/>
              </a:rPr>
              <a:t>Bond-stretching </a:t>
            </a:r>
          </a:p>
          <a:p>
            <a:r>
              <a:rPr lang="en-US" altLang="ja-JP">
                <a:solidFill>
                  <a:srgbClr val="0000FF"/>
                </a:solidFill>
                <a:latin typeface="Calibri" pitchFamily="34" charset="0"/>
              </a:rPr>
              <a:t>     interaction</a:t>
            </a:r>
          </a:p>
        </p:txBody>
      </p:sp>
      <p:sp>
        <p:nvSpPr>
          <p:cNvPr id="1036" name="テキスト ボックス 115"/>
          <p:cNvSpPr txBox="1">
            <a:spLocks noChangeArrowheads="1"/>
          </p:cNvSpPr>
          <p:nvPr/>
        </p:nvSpPr>
        <p:spPr bwMode="auto">
          <a:xfrm>
            <a:off x="3429000" y="2354263"/>
            <a:ext cx="1604963" cy="646112"/>
          </a:xfrm>
          <a:prstGeom prst="rect">
            <a:avLst/>
          </a:prstGeom>
          <a:noFill/>
          <a:ln w="9525">
            <a:noFill/>
            <a:miter lim="800000"/>
            <a:headEnd/>
            <a:tailEnd/>
          </a:ln>
        </p:spPr>
        <p:txBody>
          <a:bodyPr wrap="none">
            <a:spAutoFit/>
          </a:bodyPr>
          <a:lstStyle/>
          <a:p>
            <a:r>
              <a:rPr lang="en-US" altLang="ja-JP">
                <a:solidFill>
                  <a:srgbClr val="FF0000"/>
                </a:solidFill>
                <a:latin typeface="Calibri" pitchFamily="34" charset="0"/>
              </a:rPr>
              <a:t>Angle-bending </a:t>
            </a:r>
          </a:p>
          <a:p>
            <a:r>
              <a:rPr lang="en-US" altLang="ja-JP">
                <a:solidFill>
                  <a:srgbClr val="FF0000"/>
                </a:solidFill>
                <a:latin typeface="Calibri" pitchFamily="34" charset="0"/>
              </a:rPr>
              <a:t>    interaction</a:t>
            </a:r>
          </a:p>
        </p:txBody>
      </p:sp>
      <p:sp>
        <p:nvSpPr>
          <p:cNvPr id="1037" name="テキスト ボックス 116"/>
          <p:cNvSpPr txBox="1">
            <a:spLocks noChangeArrowheads="1"/>
          </p:cNvSpPr>
          <p:nvPr/>
        </p:nvSpPr>
        <p:spPr bwMode="auto">
          <a:xfrm>
            <a:off x="7248525" y="2357438"/>
            <a:ext cx="1651000" cy="646112"/>
          </a:xfrm>
          <a:prstGeom prst="rect">
            <a:avLst/>
          </a:prstGeom>
          <a:noFill/>
          <a:ln w="9525">
            <a:noFill/>
            <a:miter lim="800000"/>
            <a:headEnd/>
            <a:tailEnd/>
          </a:ln>
        </p:spPr>
        <p:txBody>
          <a:bodyPr wrap="none">
            <a:spAutoFit/>
          </a:bodyPr>
          <a:lstStyle/>
          <a:p>
            <a:r>
              <a:rPr lang="en-US" altLang="ja-JP">
                <a:solidFill>
                  <a:srgbClr val="9933FF"/>
                </a:solidFill>
                <a:latin typeface="Calibri" pitchFamily="34" charset="0"/>
              </a:rPr>
              <a:t>Lennard-Jones</a:t>
            </a:r>
            <a:r>
              <a:rPr lang="en-US" altLang="ja-JP">
                <a:latin typeface="Calibri" pitchFamily="34" charset="0"/>
              </a:rPr>
              <a:t> </a:t>
            </a:r>
            <a:r>
              <a:rPr lang="en-US" altLang="ja-JP">
                <a:solidFill>
                  <a:srgbClr val="9933FF"/>
                </a:solidFill>
                <a:latin typeface="Calibri" pitchFamily="34" charset="0"/>
              </a:rPr>
              <a:t> </a:t>
            </a:r>
          </a:p>
          <a:p>
            <a:r>
              <a:rPr lang="en-US" altLang="ja-JP">
                <a:solidFill>
                  <a:srgbClr val="9933FF"/>
                </a:solidFill>
                <a:latin typeface="Calibri" pitchFamily="34" charset="0"/>
              </a:rPr>
              <a:t>    interaction</a:t>
            </a:r>
          </a:p>
        </p:txBody>
      </p:sp>
      <p:sp>
        <p:nvSpPr>
          <p:cNvPr id="1038" name="テキスト ボックス 117"/>
          <p:cNvSpPr txBox="1">
            <a:spLocks noChangeArrowheads="1"/>
          </p:cNvSpPr>
          <p:nvPr/>
        </p:nvSpPr>
        <p:spPr bwMode="auto">
          <a:xfrm>
            <a:off x="5214938" y="2357438"/>
            <a:ext cx="2144712" cy="646112"/>
          </a:xfrm>
          <a:prstGeom prst="rect">
            <a:avLst/>
          </a:prstGeom>
          <a:noFill/>
          <a:ln w="9525">
            <a:noFill/>
            <a:miter lim="800000"/>
            <a:headEnd/>
            <a:tailEnd/>
          </a:ln>
        </p:spPr>
        <p:txBody>
          <a:bodyPr wrap="none">
            <a:spAutoFit/>
          </a:bodyPr>
          <a:lstStyle/>
          <a:p>
            <a:r>
              <a:rPr lang="en-US" altLang="ja-JP">
                <a:solidFill>
                  <a:srgbClr val="33CC33"/>
                </a:solidFill>
                <a:latin typeface="Calibri" pitchFamily="34" charset="0"/>
              </a:rPr>
              <a:t>Dihedral-angle</a:t>
            </a:r>
          </a:p>
          <a:p>
            <a:r>
              <a:rPr lang="en-US" altLang="ja-JP">
                <a:solidFill>
                  <a:srgbClr val="33CC33"/>
                </a:solidFill>
                <a:latin typeface="Calibri" pitchFamily="34" charset="0"/>
              </a:rPr>
              <a:t>-bending interaction</a:t>
            </a:r>
          </a:p>
        </p:txBody>
      </p:sp>
      <p:graphicFrame>
        <p:nvGraphicFramePr>
          <p:cNvPr id="1027" name="Object 4"/>
          <p:cNvGraphicFramePr>
            <a:graphicFrameLocks noChangeAspect="1"/>
          </p:cNvGraphicFramePr>
          <p:nvPr/>
        </p:nvGraphicFramePr>
        <p:xfrm>
          <a:off x="2339752" y="3444627"/>
          <a:ext cx="471488" cy="409575"/>
        </p:xfrm>
        <a:graphic>
          <a:graphicData uri="http://schemas.openxmlformats.org/presentationml/2006/ole">
            <p:oleObj spid="_x0000_s28675" name="数式" r:id="rId5" imgW="291960" imgH="253800" progId="Equation.3">
              <p:embed/>
            </p:oleObj>
          </a:graphicData>
        </a:graphic>
      </p:graphicFrame>
      <p:graphicFrame>
        <p:nvGraphicFramePr>
          <p:cNvPr id="1028" name="Object 5"/>
          <p:cNvGraphicFramePr>
            <a:graphicFrameLocks noChangeAspect="1"/>
          </p:cNvGraphicFramePr>
          <p:nvPr/>
        </p:nvGraphicFramePr>
        <p:xfrm>
          <a:off x="2381027" y="2996952"/>
          <a:ext cx="554038" cy="428625"/>
        </p:xfrm>
        <a:graphic>
          <a:graphicData uri="http://schemas.openxmlformats.org/presentationml/2006/ole">
            <p:oleObj spid="_x0000_s28676" name="数式" r:id="rId6" imgW="330120" imgH="253800" progId="Equation.3">
              <p:embed/>
            </p:oleObj>
          </a:graphicData>
        </a:graphic>
      </p:graphicFrame>
      <p:graphicFrame>
        <p:nvGraphicFramePr>
          <p:cNvPr id="1029" name="Object 6"/>
          <p:cNvGraphicFramePr>
            <a:graphicFrameLocks noChangeAspect="1"/>
          </p:cNvGraphicFramePr>
          <p:nvPr/>
        </p:nvGraphicFramePr>
        <p:xfrm>
          <a:off x="1144588" y="4308227"/>
          <a:ext cx="1516062" cy="331788"/>
        </p:xfrm>
        <a:graphic>
          <a:graphicData uri="http://schemas.openxmlformats.org/presentationml/2006/ole">
            <p:oleObj spid="_x0000_s28677" name="数式" r:id="rId7" imgW="1041120" imgH="228600" progId="Equation.3">
              <p:embed/>
            </p:oleObj>
          </a:graphicData>
        </a:graphic>
      </p:graphicFrame>
      <p:graphicFrame>
        <p:nvGraphicFramePr>
          <p:cNvPr id="1030" name="Object 8"/>
          <p:cNvGraphicFramePr>
            <a:graphicFrameLocks noChangeAspect="1"/>
          </p:cNvGraphicFramePr>
          <p:nvPr/>
        </p:nvGraphicFramePr>
        <p:xfrm>
          <a:off x="2366741" y="3831977"/>
          <a:ext cx="348008" cy="389112"/>
        </p:xfrm>
        <a:graphic>
          <a:graphicData uri="http://schemas.openxmlformats.org/presentationml/2006/ole">
            <p:oleObj spid="_x0000_s28678" name="数式" r:id="rId8" imgW="215640" imgH="241200" progId="Equation.3">
              <p:embed/>
            </p:oleObj>
          </a:graphicData>
        </a:graphic>
      </p:graphicFrame>
      <p:sp>
        <p:nvSpPr>
          <p:cNvPr id="1039" name="テキスト ボックス 118"/>
          <p:cNvSpPr txBox="1">
            <a:spLocks noChangeArrowheads="1"/>
          </p:cNvSpPr>
          <p:nvPr/>
        </p:nvSpPr>
        <p:spPr bwMode="auto">
          <a:xfrm>
            <a:off x="2769965" y="3055690"/>
            <a:ext cx="5572125" cy="646331"/>
          </a:xfrm>
          <a:prstGeom prst="rect">
            <a:avLst/>
          </a:prstGeom>
          <a:noFill/>
          <a:ln w="9525">
            <a:noFill/>
            <a:miter lim="800000"/>
            <a:headEnd/>
            <a:tailEnd/>
          </a:ln>
        </p:spPr>
        <p:txBody>
          <a:bodyPr>
            <a:spAutoFit/>
          </a:bodyPr>
          <a:lstStyle/>
          <a:p>
            <a:r>
              <a:rPr lang="en-US" altLang="ja-JP" dirty="0">
                <a:latin typeface="Calibri" pitchFamily="34" charset="0"/>
              </a:rPr>
              <a:t>:  </a:t>
            </a:r>
            <a:r>
              <a:rPr lang="ja-JP" altLang="en-US" dirty="0" smtClean="0">
                <a:latin typeface="Calibri" pitchFamily="34" charset="0"/>
              </a:rPr>
              <a:t>参照構造における</a:t>
            </a:r>
            <a:r>
              <a:rPr lang="en-US" altLang="ja-JP" i="1" dirty="0" err="1" smtClean="0">
                <a:latin typeface="Calibri" pitchFamily="34" charset="0"/>
              </a:rPr>
              <a:t>i</a:t>
            </a:r>
            <a:r>
              <a:rPr lang="ja-JP" altLang="en-US" i="1" dirty="0" smtClean="0">
                <a:latin typeface="Calibri" pitchFamily="34" charset="0"/>
              </a:rPr>
              <a:t> </a:t>
            </a:r>
            <a:r>
              <a:rPr lang="ja-JP" altLang="en-US" dirty="0" smtClean="0">
                <a:latin typeface="Calibri" pitchFamily="34" charset="0"/>
              </a:rPr>
              <a:t>番目と </a:t>
            </a:r>
            <a:r>
              <a:rPr lang="en-US" altLang="ja-JP" i="1" dirty="0" smtClean="0">
                <a:latin typeface="Calibri" pitchFamily="34" charset="0"/>
              </a:rPr>
              <a:t>j </a:t>
            </a:r>
            <a:r>
              <a:rPr lang="ja-JP" altLang="en-US" dirty="0" smtClean="0">
                <a:latin typeface="Calibri" pitchFamily="34" charset="0"/>
              </a:rPr>
              <a:t>番目の</a:t>
            </a:r>
            <a:r>
              <a:rPr lang="en-US" altLang="ja-JP" dirty="0" err="1" smtClean="0">
                <a:latin typeface="Calibri" pitchFamily="34" charset="0"/>
              </a:rPr>
              <a:t>C</a:t>
            </a:r>
            <a:r>
              <a:rPr lang="en-US" altLang="ja-JP" baseline="-25000" dirty="0" err="1" smtClean="0">
                <a:latin typeface="Calibri" pitchFamily="34" charset="0"/>
              </a:rPr>
              <a:t>α</a:t>
            </a:r>
            <a:r>
              <a:rPr lang="en-US" altLang="ja-JP" dirty="0" smtClean="0">
                <a:latin typeface="Calibri" pitchFamily="34" charset="0"/>
              </a:rPr>
              <a:t> </a:t>
            </a:r>
            <a:r>
              <a:rPr lang="ja-JP" altLang="en-US" dirty="0" smtClean="0">
                <a:latin typeface="Calibri" pitchFamily="34" charset="0"/>
              </a:rPr>
              <a:t>原子間距離</a:t>
            </a:r>
          </a:p>
          <a:p>
            <a:r>
              <a:rPr lang="en-US" altLang="ja-JP" baseline="-25000" dirty="0" smtClean="0">
                <a:latin typeface="Calibri" pitchFamily="34" charset="0"/>
              </a:rPr>
              <a:t>   </a:t>
            </a:r>
            <a:endParaRPr lang="ja-JP" altLang="en-US" dirty="0">
              <a:latin typeface="Calibri" pitchFamily="34" charset="0"/>
            </a:endParaRPr>
          </a:p>
        </p:txBody>
      </p:sp>
      <p:sp>
        <p:nvSpPr>
          <p:cNvPr id="1040" name="テキスト ボックス 120"/>
          <p:cNvSpPr txBox="1">
            <a:spLocks noChangeArrowheads="1"/>
          </p:cNvSpPr>
          <p:nvPr/>
        </p:nvSpPr>
        <p:spPr bwMode="auto">
          <a:xfrm>
            <a:off x="2769965" y="3425577"/>
            <a:ext cx="5786437" cy="369332"/>
          </a:xfrm>
          <a:prstGeom prst="rect">
            <a:avLst/>
          </a:prstGeom>
          <a:noFill/>
          <a:ln w="9525">
            <a:noFill/>
            <a:miter lim="800000"/>
            <a:headEnd/>
            <a:tailEnd/>
          </a:ln>
        </p:spPr>
        <p:txBody>
          <a:bodyPr>
            <a:spAutoFit/>
          </a:bodyPr>
          <a:lstStyle/>
          <a:p>
            <a:r>
              <a:rPr lang="en-US" altLang="ja-JP" dirty="0">
                <a:latin typeface="Calibri" pitchFamily="34" charset="0"/>
              </a:rPr>
              <a:t>:  </a:t>
            </a:r>
            <a:r>
              <a:rPr lang="en-US" altLang="ja-JP" i="1" dirty="0" err="1" smtClean="0">
                <a:latin typeface="Calibri" pitchFamily="34" charset="0"/>
              </a:rPr>
              <a:t>i</a:t>
            </a:r>
            <a:r>
              <a:rPr lang="ja-JP" altLang="en-US" i="1" dirty="0" smtClean="0">
                <a:latin typeface="Calibri" pitchFamily="34" charset="0"/>
              </a:rPr>
              <a:t> </a:t>
            </a:r>
            <a:r>
              <a:rPr lang="ja-JP" altLang="en-US" dirty="0" smtClean="0">
                <a:latin typeface="Calibri" pitchFamily="34" charset="0"/>
              </a:rPr>
              <a:t>番目と </a:t>
            </a:r>
            <a:r>
              <a:rPr lang="en-US" altLang="ja-JP" i="1" dirty="0" smtClean="0">
                <a:latin typeface="Calibri" pitchFamily="34" charset="0"/>
              </a:rPr>
              <a:t>j </a:t>
            </a:r>
            <a:r>
              <a:rPr lang="ja-JP" altLang="en-US" dirty="0" smtClean="0">
                <a:latin typeface="Calibri" pitchFamily="34" charset="0"/>
              </a:rPr>
              <a:t>番目の</a:t>
            </a:r>
            <a:r>
              <a:rPr lang="en-US" altLang="ja-JP" dirty="0" err="1" smtClean="0">
                <a:latin typeface="Calibri" pitchFamily="34" charset="0"/>
              </a:rPr>
              <a:t>C</a:t>
            </a:r>
            <a:r>
              <a:rPr lang="en-US" altLang="ja-JP" baseline="-25000" dirty="0" err="1" smtClean="0">
                <a:latin typeface="Calibri" pitchFamily="34" charset="0"/>
              </a:rPr>
              <a:t>α</a:t>
            </a:r>
            <a:r>
              <a:rPr lang="ja-JP" altLang="en-US" dirty="0" smtClean="0">
                <a:latin typeface="Calibri" pitchFamily="34" charset="0"/>
              </a:rPr>
              <a:t>原子間距離</a:t>
            </a:r>
            <a:endParaRPr lang="ja-JP" altLang="en-US" dirty="0">
              <a:latin typeface="Calibri" pitchFamily="34" charset="0"/>
            </a:endParaRPr>
          </a:p>
        </p:txBody>
      </p:sp>
      <p:sp>
        <p:nvSpPr>
          <p:cNvPr id="1041" name="テキスト ボックス 121"/>
          <p:cNvSpPr txBox="1">
            <a:spLocks noChangeArrowheads="1"/>
          </p:cNvSpPr>
          <p:nvPr/>
        </p:nvSpPr>
        <p:spPr bwMode="auto">
          <a:xfrm>
            <a:off x="2769965" y="3854202"/>
            <a:ext cx="5357812" cy="369888"/>
          </a:xfrm>
          <a:prstGeom prst="rect">
            <a:avLst/>
          </a:prstGeom>
          <a:noFill/>
          <a:ln w="9525">
            <a:noFill/>
            <a:miter lim="800000"/>
            <a:headEnd/>
            <a:tailEnd/>
          </a:ln>
        </p:spPr>
        <p:txBody>
          <a:bodyPr>
            <a:spAutoFit/>
          </a:bodyPr>
          <a:lstStyle/>
          <a:p>
            <a:r>
              <a:rPr lang="en-US" altLang="ja-JP" dirty="0">
                <a:latin typeface="Calibri" pitchFamily="34" charset="0"/>
              </a:rPr>
              <a:t>:  </a:t>
            </a:r>
            <a:r>
              <a:rPr lang="ja-JP" altLang="en-US" dirty="0" smtClean="0">
                <a:latin typeface="Calibri" pitchFamily="34" charset="0"/>
              </a:rPr>
              <a:t>残基間相互作用に対するカットオフ半径</a:t>
            </a:r>
            <a:r>
              <a:rPr lang="en-US" altLang="ja-JP" baseline="-25000" dirty="0" smtClean="0">
                <a:latin typeface="Calibri" pitchFamily="34" charset="0"/>
              </a:rPr>
              <a:t> </a:t>
            </a:r>
            <a:endParaRPr lang="ja-JP" altLang="en-US" dirty="0">
              <a:latin typeface="Calibri" pitchFamily="34" charset="0"/>
            </a:endParaRPr>
          </a:p>
        </p:txBody>
      </p:sp>
      <p:sp>
        <p:nvSpPr>
          <p:cNvPr id="1042" name="テキスト ボックス 122"/>
          <p:cNvSpPr txBox="1">
            <a:spLocks noChangeArrowheads="1"/>
          </p:cNvSpPr>
          <p:nvPr/>
        </p:nvSpPr>
        <p:spPr bwMode="auto">
          <a:xfrm>
            <a:off x="2714625" y="4282827"/>
            <a:ext cx="5357813" cy="369888"/>
          </a:xfrm>
          <a:prstGeom prst="rect">
            <a:avLst/>
          </a:prstGeom>
          <a:noFill/>
          <a:ln w="9525">
            <a:noFill/>
            <a:miter lim="800000"/>
            <a:headEnd/>
            <a:tailEnd/>
          </a:ln>
        </p:spPr>
        <p:txBody>
          <a:bodyPr>
            <a:spAutoFit/>
          </a:bodyPr>
          <a:lstStyle/>
          <a:p>
            <a:r>
              <a:rPr lang="en-US" altLang="ja-JP" dirty="0">
                <a:latin typeface="Calibri" pitchFamily="34" charset="0"/>
              </a:rPr>
              <a:t> :  </a:t>
            </a:r>
            <a:r>
              <a:rPr lang="ja-JP" altLang="en-US" dirty="0" smtClean="0">
                <a:latin typeface="Calibri" pitchFamily="34" charset="0"/>
              </a:rPr>
              <a:t>それぞれの相互作用に対するばね定数</a:t>
            </a:r>
            <a:endParaRPr lang="ja-JP" altLang="en-US" dirty="0">
              <a:latin typeface="Calibri" pitchFamily="34" charset="0"/>
            </a:endParaRPr>
          </a:p>
        </p:txBody>
      </p:sp>
      <p:sp>
        <p:nvSpPr>
          <p:cNvPr id="119" name="スライド番号プレースホルダ 118"/>
          <p:cNvSpPr>
            <a:spLocks noGrp="1"/>
          </p:cNvSpPr>
          <p:nvPr>
            <p:ph type="sldNum" sz="quarter" idx="12"/>
          </p:nvPr>
        </p:nvSpPr>
        <p:spPr/>
        <p:txBody>
          <a:bodyPr/>
          <a:lstStyle/>
          <a:p>
            <a:fld id="{1B2C0A51-D84E-4795-97CC-5D1960B01346}" type="slidenum">
              <a:rPr lang="ja-JP" altLang="en-US" smtClean="0"/>
              <a:pPr/>
              <a:t>18</a:t>
            </a:fld>
            <a:endParaRPr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u="sng" dirty="0" smtClean="0"/>
              <a:t>ステップ</a:t>
            </a:r>
            <a:r>
              <a:rPr kumimoji="1" lang="en-US" altLang="ja-JP" u="sng" dirty="0" smtClean="0"/>
              <a:t>2.</a:t>
            </a:r>
            <a:r>
              <a:rPr kumimoji="1" lang="en-US" altLang="ja-JP" dirty="0" smtClean="0"/>
              <a:t> </a:t>
            </a:r>
            <a:r>
              <a:rPr kumimoji="1" lang="ja-JP" altLang="en-US" dirty="0" smtClean="0"/>
              <a:t>データベースを用いた</a:t>
            </a:r>
            <a:r>
              <a:rPr kumimoji="1" lang="en-US" altLang="ja-JP" dirty="0" smtClean="0"/>
              <a:t/>
            </a:r>
            <a:br>
              <a:rPr kumimoji="1" lang="en-US" altLang="ja-JP" dirty="0" smtClean="0"/>
            </a:br>
            <a:r>
              <a:rPr kumimoji="1" lang="en-US" altLang="ja-JP" dirty="0" smtClean="0"/>
              <a:t>CG-&gt;AA mapping</a:t>
            </a:r>
            <a:endParaRPr kumimoji="1" lang="ja-JP" altLang="en-US" dirty="0"/>
          </a:p>
        </p:txBody>
      </p:sp>
      <p:grpSp>
        <p:nvGrpSpPr>
          <p:cNvPr id="3" name="グループ化 14"/>
          <p:cNvGrpSpPr>
            <a:grpSpLocks/>
          </p:cNvGrpSpPr>
          <p:nvPr/>
        </p:nvGrpSpPr>
        <p:grpSpPr bwMode="auto">
          <a:xfrm>
            <a:off x="2843808" y="1485850"/>
            <a:ext cx="3455987" cy="935038"/>
            <a:chOff x="5148263" y="2276475"/>
            <a:chExt cx="3455987" cy="935038"/>
          </a:xfrm>
        </p:grpSpPr>
        <p:pic>
          <p:nvPicPr>
            <p:cNvPr id="6" name="Picture 5"/>
            <p:cNvPicPr>
              <a:picLocks noChangeAspect="1" noChangeArrowheads="1"/>
            </p:cNvPicPr>
            <p:nvPr/>
          </p:nvPicPr>
          <p:blipFill>
            <a:blip r:embed="rId3" cstate="print"/>
            <a:srcRect/>
            <a:stretch>
              <a:fillRect/>
            </a:stretch>
          </p:blipFill>
          <p:spPr bwMode="auto">
            <a:xfrm>
              <a:off x="5148263" y="2276475"/>
              <a:ext cx="3455987" cy="935038"/>
            </a:xfrm>
            <a:prstGeom prst="rect">
              <a:avLst/>
            </a:prstGeom>
            <a:noFill/>
            <a:ln w="9525">
              <a:noFill/>
              <a:miter lim="800000"/>
              <a:headEnd/>
              <a:tailEnd/>
            </a:ln>
          </p:spPr>
        </p:pic>
        <p:sp>
          <p:nvSpPr>
            <p:cNvPr id="7" name="Line 9"/>
            <p:cNvSpPr>
              <a:spLocks noChangeShapeType="1"/>
            </p:cNvSpPr>
            <p:nvPr/>
          </p:nvSpPr>
          <p:spPr bwMode="auto">
            <a:xfrm>
              <a:off x="5435600" y="2492375"/>
              <a:ext cx="360363" cy="431800"/>
            </a:xfrm>
            <a:prstGeom prst="line">
              <a:avLst/>
            </a:prstGeom>
            <a:noFill/>
            <a:ln w="9525">
              <a:solidFill>
                <a:schemeClr val="tx1"/>
              </a:solidFill>
              <a:prstDash val="dash"/>
              <a:round/>
              <a:headEnd/>
              <a:tailEnd/>
            </a:ln>
          </p:spPr>
          <p:txBody>
            <a:bodyPr/>
            <a:lstStyle/>
            <a:p>
              <a:endParaRPr lang="ja-JP" altLang="en-US"/>
            </a:p>
          </p:txBody>
        </p:sp>
        <p:sp>
          <p:nvSpPr>
            <p:cNvPr id="8" name="Line 10"/>
            <p:cNvSpPr>
              <a:spLocks noChangeShapeType="1"/>
            </p:cNvSpPr>
            <p:nvPr/>
          </p:nvSpPr>
          <p:spPr bwMode="auto">
            <a:xfrm flipH="1">
              <a:off x="5940425" y="2565400"/>
              <a:ext cx="431800" cy="431800"/>
            </a:xfrm>
            <a:prstGeom prst="line">
              <a:avLst/>
            </a:prstGeom>
            <a:noFill/>
            <a:ln w="9525">
              <a:solidFill>
                <a:schemeClr val="tx1"/>
              </a:solidFill>
              <a:prstDash val="dash"/>
              <a:round/>
              <a:headEnd/>
              <a:tailEnd/>
            </a:ln>
          </p:spPr>
          <p:txBody>
            <a:bodyPr/>
            <a:lstStyle/>
            <a:p>
              <a:endParaRPr lang="ja-JP" altLang="en-US"/>
            </a:p>
          </p:txBody>
        </p:sp>
        <p:sp>
          <p:nvSpPr>
            <p:cNvPr id="9" name="Line 11"/>
            <p:cNvSpPr>
              <a:spLocks noChangeShapeType="1"/>
            </p:cNvSpPr>
            <p:nvPr/>
          </p:nvSpPr>
          <p:spPr bwMode="auto">
            <a:xfrm>
              <a:off x="6516688" y="2492375"/>
              <a:ext cx="503237" cy="215900"/>
            </a:xfrm>
            <a:prstGeom prst="line">
              <a:avLst/>
            </a:prstGeom>
            <a:noFill/>
            <a:ln w="9525">
              <a:solidFill>
                <a:schemeClr val="tx1"/>
              </a:solidFill>
              <a:prstDash val="dash"/>
              <a:round/>
              <a:headEnd/>
              <a:tailEnd/>
            </a:ln>
          </p:spPr>
          <p:txBody>
            <a:bodyPr/>
            <a:lstStyle/>
            <a:p>
              <a:endParaRPr lang="ja-JP" altLang="en-US"/>
            </a:p>
          </p:txBody>
        </p:sp>
        <p:sp>
          <p:nvSpPr>
            <p:cNvPr id="10" name="Line 12"/>
            <p:cNvSpPr>
              <a:spLocks noChangeShapeType="1"/>
            </p:cNvSpPr>
            <p:nvPr/>
          </p:nvSpPr>
          <p:spPr bwMode="auto">
            <a:xfrm>
              <a:off x="7235825" y="2781300"/>
              <a:ext cx="431800" cy="142875"/>
            </a:xfrm>
            <a:prstGeom prst="line">
              <a:avLst/>
            </a:prstGeom>
            <a:noFill/>
            <a:ln w="9525">
              <a:solidFill>
                <a:schemeClr val="tx1"/>
              </a:solidFill>
              <a:prstDash val="dash"/>
              <a:round/>
              <a:headEnd/>
              <a:tailEnd/>
            </a:ln>
          </p:spPr>
          <p:txBody>
            <a:bodyPr/>
            <a:lstStyle/>
            <a:p>
              <a:endParaRPr lang="ja-JP" altLang="en-US"/>
            </a:p>
          </p:txBody>
        </p:sp>
        <p:sp>
          <p:nvSpPr>
            <p:cNvPr id="11" name="Line 13"/>
            <p:cNvSpPr>
              <a:spLocks noChangeShapeType="1"/>
            </p:cNvSpPr>
            <p:nvPr/>
          </p:nvSpPr>
          <p:spPr bwMode="auto">
            <a:xfrm flipH="1">
              <a:off x="7812088" y="2565400"/>
              <a:ext cx="576262" cy="431800"/>
            </a:xfrm>
            <a:prstGeom prst="line">
              <a:avLst/>
            </a:prstGeom>
            <a:noFill/>
            <a:ln w="9525">
              <a:solidFill>
                <a:schemeClr val="tx1"/>
              </a:solidFill>
              <a:prstDash val="dash"/>
              <a:round/>
              <a:headEnd/>
              <a:tailEnd/>
            </a:ln>
          </p:spPr>
          <p:txBody>
            <a:bodyPr/>
            <a:lstStyle/>
            <a:p>
              <a:endParaRPr lang="ja-JP" altLang="en-US"/>
            </a:p>
          </p:txBody>
        </p:sp>
      </p:grpSp>
      <p:pic>
        <p:nvPicPr>
          <p:cNvPr id="12" name="Picture 4"/>
          <p:cNvPicPr>
            <a:picLocks noChangeAspect="1" noChangeArrowheads="1"/>
          </p:cNvPicPr>
          <p:nvPr/>
        </p:nvPicPr>
        <p:blipFill>
          <a:blip r:embed="rId4" cstate="print"/>
          <a:srcRect/>
          <a:stretch>
            <a:fillRect/>
          </a:stretch>
        </p:blipFill>
        <p:spPr bwMode="auto">
          <a:xfrm>
            <a:off x="2843808" y="4653557"/>
            <a:ext cx="3671887" cy="1655763"/>
          </a:xfrm>
          <a:prstGeom prst="rect">
            <a:avLst/>
          </a:prstGeom>
          <a:noFill/>
          <a:ln w="9525">
            <a:noFill/>
            <a:miter lim="800000"/>
            <a:headEnd/>
            <a:tailEnd/>
          </a:ln>
        </p:spPr>
      </p:pic>
      <p:sp>
        <p:nvSpPr>
          <p:cNvPr id="21" name="テキスト ボックス 20"/>
          <p:cNvSpPr txBox="1"/>
          <p:nvPr/>
        </p:nvSpPr>
        <p:spPr>
          <a:xfrm>
            <a:off x="1259632" y="1691517"/>
            <a:ext cx="1662571" cy="646331"/>
          </a:xfrm>
          <a:prstGeom prst="rect">
            <a:avLst/>
          </a:prstGeom>
          <a:noFill/>
        </p:spPr>
        <p:txBody>
          <a:bodyPr wrap="square" rtlCol="0">
            <a:spAutoFit/>
          </a:bodyPr>
          <a:lstStyle/>
          <a:p>
            <a:r>
              <a:rPr kumimoji="1" lang="en-US" altLang="ja-JP" dirty="0" smtClean="0"/>
              <a:t>  </a:t>
            </a:r>
            <a:r>
              <a:rPr kumimoji="1" lang="ja-JP" altLang="en-US" dirty="0" smtClean="0"/>
              <a:t>　</a:t>
            </a:r>
            <a:r>
              <a:rPr kumimoji="1" lang="en-US" altLang="ja-JP" dirty="0" smtClean="0"/>
              <a:t>CG-</a:t>
            </a:r>
            <a:r>
              <a:rPr lang="ja-JP" altLang="en-US" dirty="0" smtClean="0"/>
              <a:t>構造</a:t>
            </a:r>
            <a:endParaRPr lang="en-US" altLang="ja-JP" dirty="0" smtClean="0"/>
          </a:p>
          <a:p>
            <a:r>
              <a:rPr lang="en-US" altLang="ja-JP" dirty="0" smtClean="0"/>
              <a:t>(</a:t>
            </a:r>
            <a:r>
              <a:rPr lang="en-US" altLang="ja-JP" dirty="0" err="1" smtClean="0">
                <a:latin typeface="Calibri" pitchFamily="34" charset="0"/>
              </a:rPr>
              <a:t>C</a:t>
            </a:r>
            <a:r>
              <a:rPr lang="en-US" altLang="ja-JP" baseline="-25000" dirty="0" err="1" smtClean="0">
                <a:latin typeface="Calibri" pitchFamily="34" charset="0"/>
              </a:rPr>
              <a:t>α</a:t>
            </a:r>
            <a:r>
              <a:rPr lang="en-US" altLang="ja-JP" dirty="0" smtClean="0">
                <a:latin typeface="Calibri" pitchFamily="34" charset="0"/>
              </a:rPr>
              <a:t> </a:t>
            </a:r>
            <a:r>
              <a:rPr lang="ja-JP" altLang="en-US" dirty="0" smtClean="0">
                <a:latin typeface="Calibri" pitchFamily="34" charset="0"/>
              </a:rPr>
              <a:t>原子座標）</a:t>
            </a:r>
            <a:endParaRPr kumimoji="1" lang="en-US" altLang="ja-JP" dirty="0" smtClean="0"/>
          </a:p>
        </p:txBody>
      </p:sp>
      <p:sp>
        <p:nvSpPr>
          <p:cNvPr id="22" name="テキスト ボックス 21"/>
          <p:cNvSpPr txBox="1"/>
          <p:nvPr/>
        </p:nvSpPr>
        <p:spPr>
          <a:xfrm>
            <a:off x="1475656" y="3275692"/>
            <a:ext cx="2160240" cy="369332"/>
          </a:xfrm>
          <a:prstGeom prst="rect">
            <a:avLst/>
          </a:prstGeom>
          <a:noFill/>
        </p:spPr>
        <p:txBody>
          <a:bodyPr wrap="square" rtlCol="0">
            <a:spAutoFit/>
          </a:bodyPr>
          <a:lstStyle/>
          <a:p>
            <a:r>
              <a:rPr kumimoji="1" lang="ja-JP" altLang="en-US" dirty="0" smtClean="0"/>
              <a:t>主鎖構造</a:t>
            </a:r>
            <a:endParaRPr kumimoji="1" lang="ja-JP" altLang="en-US" dirty="0"/>
          </a:p>
        </p:txBody>
      </p:sp>
      <p:sp>
        <p:nvSpPr>
          <p:cNvPr id="23" name="テキスト ボックス 22"/>
          <p:cNvSpPr txBox="1"/>
          <p:nvPr/>
        </p:nvSpPr>
        <p:spPr>
          <a:xfrm>
            <a:off x="1187624" y="5147900"/>
            <a:ext cx="2304256" cy="369332"/>
          </a:xfrm>
          <a:prstGeom prst="rect">
            <a:avLst/>
          </a:prstGeom>
          <a:noFill/>
        </p:spPr>
        <p:txBody>
          <a:bodyPr wrap="square" rtlCol="0">
            <a:spAutoFit/>
          </a:bodyPr>
          <a:lstStyle/>
          <a:p>
            <a:r>
              <a:rPr lang="ja-JP" altLang="en-US" dirty="0" smtClean="0"/>
              <a:t>主鎖</a:t>
            </a:r>
            <a:r>
              <a:rPr lang="en-US" altLang="ja-JP" dirty="0" smtClean="0"/>
              <a:t>+</a:t>
            </a:r>
            <a:r>
              <a:rPr lang="ja-JP" altLang="en-US" dirty="0" smtClean="0"/>
              <a:t>側鎖構造</a:t>
            </a:r>
            <a:endParaRPr lang="ja-JP" altLang="en-US" dirty="0"/>
          </a:p>
        </p:txBody>
      </p:sp>
      <p:grpSp>
        <p:nvGrpSpPr>
          <p:cNvPr id="39" name="グループ化 38"/>
          <p:cNvGrpSpPr/>
          <p:nvPr/>
        </p:nvGrpSpPr>
        <p:grpSpPr>
          <a:xfrm>
            <a:off x="2772321" y="2492896"/>
            <a:ext cx="3959919" cy="1872208"/>
            <a:chOff x="1979712" y="2780928"/>
            <a:chExt cx="3959919" cy="1872208"/>
          </a:xfrm>
        </p:grpSpPr>
        <p:sp>
          <p:nvSpPr>
            <p:cNvPr id="13" name="角丸四角形 12"/>
            <p:cNvSpPr/>
            <p:nvPr/>
          </p:nvSpPr>
          <p:spPr>
            <a:xfrm>
              <a:off x="2627784" y="2780928"/>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275856" y="2780928"/>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1979712" y="2924944"/>
              <a:ext cx="3959919" cy="1728192"/>
              <a:chOff x="2267744" y="2780928"/>
              <a:chExt cx="3959919" cy="1728192"/>
            </a:xfrm>
          </p:grpSpPr>
          <p:grpSp>
            <p:nvGrpSpPr>
              <p:cNvPr id="35" name="グループ化 34"/>
              <p:cNvGrpSpPr/>
              <p:nvPr/>
            </p:nvGrpSpPr>
            <p:grpSpPr>
              <a:xfrm>
                <a:off x="2267744" y="2780928"/>
                <a:ext cx="3959919" cy="1728192"/>
                <a:chOff x="2340273" y="2780928"/>
                <a:chExt cx="3959919" cy="1728192"/>
              </a:xfrm>
            </p:grpSpPr>
            <p:pic>
              <p:nvPicPr>
                <p:cNvPr id="4" name="Picture 4"/>
                <p:cNvPicPr>
                  <a:picLocks noChangeAspect="1" noChangeArrowheads="1"/>
                </p:cNvPicPr>
                <p:nvPr/>
              </p:nvPicPr>
              <p:blipFill>
                <a:blip r:embed="rId4" cstate="print"/>
                <a:srcRect/>
                <a:stretch>
                  <a:fillRect/>
                </a:stretch>
              </p:blipFill>
              <p:spPr bwMode="auto">
                <a:xfrm>
                  <a:off x="2340273" y="2780928"/>
                  <a:ext cx="3671887" cy="1655763"/>
                </a:xfrm>
                <a:prstGeom prst="rect">
                  <a:avLst/>
                </a:prstGeom>
                <a:noFill/>
                <a:ln w="9525">
                  <a:noFill/>
                  <a:miter lim="800000"/>
                  <a:headEnd/>
                  <a:tailEnd/>
                </a:ln>
              </p:spPr>
            </p:pic>
            <p:sp>
              <p:nvSpPr>
                <p:cNvPr id="14" name="角丸四角形 13"/>
                <p:cNvSpPr/>
                <p:nvPr/>
              </p:nvSpPr>
              <p:spPr>
                <a:xfrm>
                  <a:off x="2915816" y="4077072"/>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5004048" y="4005064"/>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5868144" y="3068960"/>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p:cNvSpPr/>
                <p:nvPr/>
              </p:nvSpPr>
              <p:spPr>
                <a:xfrm>
                  <a:off x="4427984" y="3068960"/>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角丸四角形 32"/>
              <p:cNvSpPr/>
              <p:nvPr/>
            </p:nvSpPr>
            <p:spPr>
              <a:xfrm>
                <a:off x="5292080" y="2852936"/>
                <a:ext cx="360040" cy="36004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角丸四角形 36"/>
            <p:cNvSpPr/>
            <p:nvPr/>
          </p:nvSpPr>
          <p:spPr>
            <a:xfrm>
              <a:off x="2267744" y="2924944"/>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角丸四角形 37"/>
            <p:cNvSpPr/>
            <p:nvPr/>
          </p:nvSpPr>
          <p:spPr>
            <a:xfrm>
              <a:off x="2771800" y="2996952"/>
              <a:ext cx="432048"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AutoShape 18"/>
          <p:cNvSpPr>
            <a:spLocks noChangeArrowheads="1"/>
          </p:cNvSpPr>
          <p:nvPr/>
        </p:nvSpPr>
        <p:spPr bwMode="auto">
          <a:xfrm>
            <a:off x="4355976" y="2276872"/>
            <a:ext cx="430212" cy="428625"/>
          </a:xfrm>
          <a:prstGeom prst="downArrow">
            <a:avLst>
              <a:gd name="adj1" fmla="val 50000"/>
              <a:gd name="adj2" fmla="val 31354"/>
            </a:avLst>
          </a:prstGeom>
          <a:ln>
            <a:headEnd/>
            <a:tailEnd/>
          </a:ln>
        </p:spPr>
        <p:style>
          <a:lnRef idx="1">
            <a:schemeClr val="dk1"/>
          </a:lnRef>
          <a:fillRef idx="2">
            <a:schemeClr val="dk1"/>
          </a:fillRef>
          <a:effectRef idx="1">
            <a:schemeClr val="dk1"/>
          </a:effectRef>
          <a:fontRef idx="minor">
            <a:schemeClr val="dk1"/>
          </a:fontRef>
        </p:style>
        <p:txBody>
          <a:bodyPr vert="eaVert" wrap="none" anchor="ctr"/>
          <a:lstStyle/>
          <a:p>
            <a:pPr fontAlgn="auto">
              <a:spcBef>
                <a:spcPts val="0"/>
              </a:spcBef>
              <a:spcAft>
                <a:spcPts val="0"/>
              </a:spcAft>
              <a:defRPr/>
            </a:pPr>
            <a:endParaRPr lang="ja-JP" altLang="en-US"/>
          </a:p>
        </p:txBody>
      </p:sp>
      <p:sp>
        <p:nvSpPr>
          <p:cNvPr id="20" name="AutoShape 18"/>
          <p:cNvSpPr>
            <a:spLocks noChangeArrowheads="1"/>
          </p:cNvSpPr>
          <p:nvPr/>
        </p:nvSpPr>
        <p:spPr bwMode="auto">
          <a:xfrm>
            <a:off x="4428505" y="4296519"/>
            <a:ext cx="430212" cy="428625"/>
          </a:xfrm>
          <a:prstGeom prst="downArrow">
            <a:avLst>
              <a:gd name="adj1" fmla="val 50000"/>
              <a:gd name="adj2" fmla="val 31354"/>
            </a:avLst>
          </a:prstGeom>
          <a:ln>
            <a:headEnd/>
            <a:tailEnd/>
          </a:ln>
        </p:spPr>
        <p:style>
          <a:lnRef idx="1">
            <a:schemeClr val="dk1"/>
          </a:lnRef>
          <a:fillRef idx="2">
            <a:schemeClr val="dk1"/>
          </a:fillRef>
          <a:effectRef idx="1">
            <a:schemeClr val="dk1"/>
          </a:effectRef>
          <a:fontRef idx="minor">
            <a:schemeClr val="dk1"/>
          </a:fontRef>
        </p:style>
        <p:txBody>
          <a:bodyPr vert="eaVert" wrap="none" anchor="ctr"/>
          <a:lstStyle/>
          <a:p>
            <a:pPr fontAlgn="auto">
              <a:spcBef>
                <a:spcPts val="0"/>
              </a:spcBef>
              <a:spcAft>
                <a:spcPts val="0"/>
              </a:spcAft>
              <a:defRPr/>
            </a:pPr>
            <a:endParaRPr lang="ja-JP" altLang="en-US"/>
          </a:p>
        </p:txBody>
      </p:sp>
      <p:sp>
        <p:nvSpPr>
          <p:cNvPr id="41" name="テキスト ボックス 40"/>
          <p:cNvSpPr txBox="1"/>
          <p:nvPr/>
        </p:nvSpPr>
        <p:spPr>
          <a:xfrm>
            <a:off x="2780184" y="6381328"/>
            <a:ext cx="6184304" cy="369331"/>
          </a:xfrm>
          <a:prstGeom prst="rect">
            <a:avLst/>
          </a:prstGeom>
          <a:noFill/>
        </p:spPr>
        <p:txBody>
          <a:bodyPr wrap="square" rtlCol="0">
            <a:spAutoFit/>
          </a:bodyPr>
          <a:lstStyle/>
          <a:p>
            <a:r>
              <a:rPr lang="ja-JP" altLang="en-US" dirty="0" smtClean="0">
                <a:latin typeface="Calibri"/>
              </a:rPr>
              <a:t>→</a:t>
            </a:r>
            <a:r>
              <a:rPr lang="ja-JP" altLang="en-US" dirty="0" smtClean="0"/>
              <a:t>水分子を配置して独立全原子</a:t>
            </a:r>
            <a:r>
              <a:rPr lang="en-US" altLang="ja-JP" dirty="0" smtClean="0"/>
              <a:t>MD</a:t>
            </a:r>
            <a:r>
              <a:rPr lang="ja-JP" altLang="en-US" dirty="0" smtClean="0"/>
              <a:t>へ</a:t>
            </a:r>
            <a:endParaRPr lang="ja-JP" altLang="en-US" dirty="0"/>
          </a:p>
        </p:txBody>
      </p:sp>
      <p:sp>
        <p:nvSpPr>
          <p:cNvPr id="28" name="テキスト ボックス 27"/>
          <p:cNvSpPr txBox="1"/>
          <p:nvPr/>
        </p:nvSpPr>
        <p:spPr>
          <a:xfrm>
            <a:off x="5724128" y="2073622"/>
            <a:ext cx="3510898" cy="923330"/>
          </a:xfrm>
          <a:prstGeom prst="rect">
            <a:avLst/>
          </a:prstGeom>
          <a:noFill/>
        </p:spPr>
        <p:txBody>
          <a:bodyPr wrap="none" rtlCol="0">
            <a:spAutoFit/>
          </a:bodyPr>
          <a:lstStyle/>
          <a:p>
            <a:r>
              <a:rPr lang="en-US" altLang="ja-JP" dirty="0" err="1" smtClean="0">
                <a:latin typeface="Calibri" pitchFamily="34" charset="0"/>
              </a:rPr>
              <a:t>C</a:t>
            </a:r>
            <a:r>
              <a:rPr lang="en-US" altLang="ja-JP" baseline="-25000" dirty="0" err="1" smtClean="0">
                <a:latin typeface="Calibri" pitchFamily="34" charset="0"/>
              </a:rPr>
              <a:t>α</a:t>
            </a:r>
            <a:r>
              <a:rPr lang="en-US" altLang="ja-JP" dirty="0" smtClean="0">
                <a:latin typeface="Calibri" pitchFamily="34" charset="0"/>
              </a:rPr>
              <a:t> </a:t>
            </a:r>
            <a:r>
              <a:rPr lang="ja-JP" altLang="en-US" dirty="0" smtClean="0">
                <a:latin typeface="Calibri" pitchFamily="34" charset="0"/>
              </a:rPr>
              <a:t>原子座標の幾何学的条件より、</a:t>
            </a:r>
            <a:endParaRPr lang="en-US" altLang="ja-JP" dirty="0" smtClean="0">
              <a:latin typeface="Calibri" pitchFamily="34" charset="0"/>
            </a:endParaRPr>
          </a:p>
          <a:p>
            <a:r>
              <a:rPr kumimoji="1" lang="ja-JP" altLang="en-US" dirty="0" smtClean="0">
                <a:latin typeface="Calibri" pitchFamily="34" charset="0"/>
              </a:rPr>
              <a:t>主鎖座標がある程度</a:t>
            </a:r>
            <a:r>
              <a:rPr lang="ja-JP" altLang="en-US" dirty="0" smtClean="0">
                <a:latin typeface="Calibri" pitchFamily="34" charset="0"/>
              </a:rPr>
              <a:t>高い精度</a:t>
            </a:r>
            <a:endParaRPr lang="en-US" altLang="ja-JP" dirty="0" smtClean="0">
              <a:latin typeface="Calibri" pitchFamily="34" charset="0"/>
            </a:endParaRPr>
          </a:p>
          <a:p>
            <a:r>
              <a:rPr lang="en-US" altLang="ja-JP" dirty="0" smtClean="0">
                <a:latin typeface="Calibri" pitchFamily="34" charset="0"/>
              </a:rPr>
              <a:t>(</a:t>
            </a:r>
            <a:r>
              <a:rPr lang="ja-JP" altLang="en-US" dirty="0" smtClean="0"/>
              <a:t>平均自乗距離</a:t>
            </a:r>
            <a:r>
              <a:rPr lang="en-US" altLang="ja-JP" dirty="0" smtClean="0">
                <a:latin typeface="Calibri" pitchFamily="34" charset="0"/>
              </a:rPr>
              <a:t>&lt;1.0</a:t>
            </a:r>
            <a:r>
              <a:rPr lang="en-US" altLang="ja-JP" dirty="0" smtClean="0">
                <a:latin typeface="Arial Unicode MS"/>
                <a:ea typeface="Arial Unicode MS"/>
                <a:cs typeface="Arial Unicode MS"/>
              </a:rPr>
              <a:t>Å</a:t>
            </a:r>
            <a:r>
              <a:rPr lang="en-US" altLang="ja-JP" dirty="0" smtClean="0">
                <a:latin typeface="Calibri" pitchFamily="34" charset="0"/>
              </a:rPr>
              <a:t>)</a:t>
            </a:r>
            <a:r>
              <a:rPr lang="ja-JP" altLang="en-US" dirty="0" smtClean="0">
                <a:latin typeface="Calibri" pitchFamily="34" charset="0"/>
              </a:rPr>
              <a:t>で決まる</a:t>
            </a:r>
            <a:endParaRPr kumimoji="1" lang="ja-JP" altLang="en-US" dirty="0"/>
          </a:p>
        </p:txBody>
      </p:sp>
      <p:sp>
        <p:nvSpPr>
          <p:cNvPr id="29" name="テキスト ボックス 28"/>
          <p:cNvSpPr txBox="1"/>
          <p:nvPr/>
        </p:nvSpPr>
        <p:spPr>
          <a:xfrm>
            <a:off x="6060747" y="3524815"/>
            <a:ext cx="3207929" cy="1200329"/>
          </a:xfrm>
          <a:prstGeom prst="rect">
            <a:avLst/>
          </a:prstGeom>
          <a:noFill/>
        </p:spPr>
        <p:txBody>
          <a:bodyPr wrap="none" rtlCol="0">
            <a:spAutoFit/>
          </a:bodyPr>
          <a:lstStyle/>
          <a:p>
            <a:r>
              <a:rPr kumimoji="1" lang="ja-JP" altLang="en-US" dirty="0" smtClean="0">
                <a:latin typeface="Calibri" pitchFamily="34" charset="0"/>
              </a:rPr>
              <a:t> 各アミノ酸側鎖がとりうる</a:t>
            </a:r>
            <a:endParaRPr kumimoji="1" lang="en-US" altLang="ja-JP" dirty="0" smtClean="0">
              <a:latin typeface="Calibri" pitchFamily="34" charset="0"/>
            </a:endParaRPr>
          </a:p>
          <a:p>
            <a:r>
              <a:rPr lang="ja-JP" altLang="en-US" dirty="0" smtClean="0">
                <a:latin typeface="Calibri" pitchFamily="34" charset="0"/>
              </a:rPr>
              <a:t>アミノ酸側鎖配座（ロータマー）</a:t>
            </a:r>
            <a:endParaRPr lang="en-US" altLang="ja-JP" dirty="0" smtClean="0">
              <a:latin typeface="Calibri" pitchFamily="34" charset="0"/>
            </a:endParaRPr>
          </a:p>
          <a:p>
            <a:r>
              <a:rPr lang="ja-JP" altLang="en-US" dirty="0" smtClean="0">
                <a:latin typeface="Calibri" pitchFamily="34" charset="0"/>
              </a:rPr>
              <a:t>の統計的な傾向に基づき、</a:t>
            </a:r>
            <a:endParaRPr lang="en-US" altLang="ja-JP" dirty="0" smtClean="0">
              <a:latin typeface="Calibri" pitchFamily="34" charset="0"/>
            </a:endParaRPr>
          </a:p>
          <a:p>
            <a:r>
              <a:rPr kumimoji="1" lang="ja-JP" altLang="en-US" dirty="0" smtClean="0">
                <a:latin typeface="Calibri" pitchFamily="34" charset="0"/>
              </a:rPr>
              <a:t>最適な配置</a:t>
            </a:r>
            <a:r>
              <a:rPr lang="ja-JP" altLang="en-US" dirty="0" smtClean="0">
                <a:latin typeface="Calibri" pitchFamily="34" charset="0"/>
              </a:rPr>
              <a:t>を</a:t>
            </a:r>
            <a:r>
              <a:rPr kumimoji="1" lang="en-US" altLang="ja-JP" dirty="0" smtClean="0">
                <a:latin typeface="Calibri" pitchFamily="34" charset="0"/>
              </a:rPr>
              <a:t>1</a:t>
            </a:r>
            <a:r>
              <a:rPr kumimoji="1" lang="ja-JP" altLang="en-US" dirty="0" smtClean="0">
                <a:latin typeface="Calibri" pitchFamily="34" charset="0"/>
              </a:rPr>
              <a:t>つ</a:t>
            </a:r>
            <a:r>
              <a:rPr lang="ja-JP" altLang="en-US" dirty="0" smtClean="0">
                <a:latin typeface="Calibri" pitchFamily="34" charset="0"/>
              </a:rPr>
              <a:t>モデリング</a:t>
            </a:r>
            <a:endParaRPr kumimoji="1" lang="ja-JP" altLang="en-US" dirty="0"/>
          </a:p>
        </p:txBody>
      </p:sp>
      <p:sp>
        <p:nvSpPr>
          <p:cNvPr id="34" name="スライド番号プレースホルダ 33"/>
          <p:cNvSpPr>
            <a:spLocks noGrp="1"/>
          </p:cNvSpPr>
          <p:nvPr>
            <p:ph type="sldNum" sz="quarter" idx="12"/>
          </p:nvPr>
        </p:nvSpPr>
        <p:spPr/>
        <p:txBody>
          <a:bodyPr/>
          <a:lstStyle/>
          <a:p>
            <a:fld id="{1B2C0A51-D84E-4795-97CC-5D1960B01346}" type="slidenum">
              <a:rPr lang="ja-JP" altLang="en-US" smtClean="0"/>
              <a:pPr/>
              <a:t>19</a:t>
            </a:fld>
            <a:endParaRPr lang="ja-JP"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発表内容</a:t>
            </a:r>
            <a:endParaRPr kumimoji="1" lang="ja-JP" altLang="en-US" dirty="0"/>
          </a:p>
        </p:txBody>
      </p:sp>
      <p:sp>
        <p:nvSpPr>
          <p:cNvPr id="3" name="コンテンツ プレースホルダ 2"/>
          <p:cNvSpPr>
            <a:spLocks noGrp="1"/>
          </p:cNvSpPr>
          <p:nvPr>
            <p:ph idx="1"/>
          </p:nvPr>
        </p:nvSpPr>
        <p:spPr/>
        <p:txBody>
          <a:bodyPr/>
          <a:lstStyle/>
          <a:p>
            <a:pPr>
              <a:buNone/>
            </a:pPr>
            <a:r>
              <a:rPr kumimoji="1" lang="en-US" altLang="ja-JP" dirty="0" smtClean="0"/>
              <a:t>1. </a:t>
            </a:r>
            <a:r>
              <a:rPr kumimoji="1" lang="ja-JP" altLang="en-US" dirty="0" smtClean="0"/>
              <a:t>研究背景及び研究目的</a:t>
            </a:r>
            <a:endParaRPr kumimoji="1" lang="en-US" altLang="ja-JP" dirty="0" smtClean="0"/>
          </a:p>
          <a:p>
            <a:pPr>
              <a:buNone/>
            </a:pPr>
            <a:r>
              <a:rPr lang="en-US" altLang="ja-JP" dirty="0" smtClean="0"/>
              <a:t>2. </a:t>
            </a:r>
            <a:r>
              <a:rPr lang="ja-JP" altLang="en-US" dirty="0" smtClean="0"/>
              <a:t>新規自由エネルギー地形計算手法の説明</a:t>
            </a:r>
            <a:endParaRPr lang="en-US" altLang="ja-JP" dirty="0" smtClean="0"/>
          </a:p>
          <a:p>
            <a:pPr>
              <a:buNone/>
            </a:pPr>
            <a:r>
              <a:rPr kumimoji="1" lang="en-US" altLang="ja-JP" dirty="0" smtClean="0"/>
              <a:t>3. </a:t>
            </a:r>
            <a:r>
              <a:rPr kumimoji="1" lang="ja-JP" altLang="en-US" dirty="0" smtClean="0"/>
              <a:t>小ペプチドによるベンチマーク</a:t>
            </a:r>
            <a:endParaRPr kumimoji="1" lang="en-US" altLang="ja-JP" dirty="0" smtClean="0"/>
          </a:p>
          <a:p>
            <a:pPr>
              <a:buNone/>
            </a:pPr>
            <a:r>
              <a:rPr lang="en-US" altLang="ja-JP" dirty="0" smtClean="0"/>
              <a:t>4. </a:t>
            </a:r>
            <a:r>
              <a:rPr lang="ja-JP" altLang="en-US" dirty="0" smtClean="0"/>
              <a:t>手法を用いた小蛋白質の</a:t>
            </a:r>
            <a:endParaRPr lang="en-US" altLang="ja-JP" dirty="0" smtClean="0"/>
          </a:p>
          <a:p>
            <a:pPr>
              <a:buNone/>
            </a:pPr>
            <a:r>
              <a:rPr lang="en-US" altLang="ja-JP" dirty="0" smtClean="0"/>
              <a:t>    </a:t>
            </a:r>
            <a:r>
              <a:rPr lang="ja-JP" altLang="en-US" dirty="0" smtClean="0"/>
              <a:t>フォールディング研究</a:t>
            </a:r>
            <a:endParaRPr lang="en-US" altLang="ja-JP" dirty="0" smtClean="0"/>
          </a:p>
          <a:p>
            <a:pPr>
              <a:buNone/>
            </a:pPr>
            <a:r>
              <a:rPr kumimoji="1" lang="en-US" altLang="ja-JP" dirty="0" smtClean="0"/>
              <a:t>5. </a:t>
            </a:r>
            <a:r>
              <a:rPr kumimoji="1" lang="ja-JP" altLang="en-US" dirty="0" smtClean="0"/>
              <a:t>研究総括と</a:t>
            </a:r>
            <a:r>
              <a:rPr lang="ja-JP" altLang="en-US" dirty="0" smtClean="0"/>
              <a:t>研究</a:t>
            </a:r>
            <a:r>
              <a:rPr kumimoji="1" lang="ja-JP" altLang="en-US" dirty="0" smtClean="0"/>
              <a:t>展望</a:t>
            </a:r>
            <a:endParaRPr kumimoji="1" lang="ja-JP" altLang="en-US" dirty="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2</a:t>
            </a:fld>
            <a:endParaRPr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CG-&gt;AA mapping </a:t>
            </a:r>
            <a:r>
              <a:rPr kumimoji="1" lang="ja-JP" altLang="en-US" dirty="0" smtClean="0"/>
              <a:t>の精度評価</a:t>
            </a:r>
            <a:endParaRPr kumimoji="1" lang="ja-JP" altLang="en-US" dirty="0"/>
          </a:p>
        </p:txBody>
      </p:sp>
      <p:pic>
        <p:nvPicPr>
          <p:cNvPr id="192514" name="Picture 2" descr="C:\Documents and Settings\原田隆平\My Documents\offical-work\論文\グラフ\CGREM\chignolin\Figure2\dis_rmsd_bb_sc.tif"/>
          <p:cNvPicPr>
            <a:picLocks noChangeAspect="1" noChangeArrowheads="1"/>
          </p:cNvPicPr>
          <p:nvPr/>
        </p:nvPicPr>
        <p:blipFill>
          <a:blip r:embed="rId3" cstate="print"/>
          <a:srcRect/>
          <a:stretch>
            <a:fillRect/>
          </a:stretch>
        </p:blipFill>
        <p:spPr bwMode="auto">
          <a:xfrm>
            <a:off x="755576" y="3573016"/>
            <a:ext cx="2755900" cy="2646363"/>
          </a:xfrm>
          <a:prstGeom prst="rect">
            <a:avLst/>
          </a:prstGeom>
          <a:noFill/>
        </p:spPr>
      </p:pic>
      <p:sp>
        <p:nvSpPr>
          <p:cNvPr id="6" name="テキスト ボックス 5"/>
          <p:cNvSpPr txBox="1"/>
          <p:nvPr/>
        </p:nvSpPr>
        <p:spPr>
          <a:xfrm>
            <a:off x="360040" y="1857598"/>
            <a:ext cx="8676456" cy="923330"/>
          </a:xfrm>
          <a:prstGeom prst="rect">
            <a:avLst/>
          </a:prstGeom>
          <a:noFill/>
        </p:spPr>
        <p:txBody>
          <a:bodyPr wrap="square" rtlCol="0">
            <a:spAutoFit/>
          </a:bodyPr>
          <a:lstStyle/>
          <a:p>
            <a:pPr marL="342900" indent="-342900"/>
            <a:r>
              <a:rPr lang="en-US" altLang="ja-JP" dirty="0" smtClean="0">
                <a:latin typeface="MS 明朝"/>
              </a:rPr>
              <a:t>☆</a:t>
            </a:r>
            <a:r>
              <a:rPr lang="en-US" altLang="ja-JP" dirty="0" smtClean="0"/>
              <a:t>AA-MD</a:t>
            </a:r>
            <a:r>
              <a:rPr lang="ja-JP" altLang="en-US" dirty="0" smtClean="0"/>
              <a:t>計算により生成した全原子</a:t>
            </a:r>
            <a:r>
              <a:rPr kumimoji="1" lang="ja-JP" altLang="en-US" dirty="0" smtClean="0"/>
              <a:t>構造</a:t>
            </a:r>
            <a:r>
              <a:rPr kumimoji="1" lang="en-US" altLang="ja-JP" dirty="0" smtClean="0"/>
              <a:t>(</a:t>
            </a:r>
            <a:r>
              <a:rPr lang="ja-JP" altLang="en-US" dirty="0" smtClean="0"/>
              <a:t>ネイティブ・ノンネイティブを含む</a:t>
            </a:r>
            <a:r>
              <a:rPr kumimoji="1" lang="en-US" altLang="ja-JP" dirty="0" smtClean="0"/>
              <a:t>)</a:t>
            </a:r>
            <a:r>
              <a:rPr lang="ja-JP" altLang="en-US" dirty="0" smtClean="0"/>
              <a:t>を正解として</a:t>
            </a:r>
            <a:endParaRPr lang="en-US" altLang="ja-JP" dirty="0" smtClean="0"/>
          </a:p>
          <a:p>
            <a:pPr marL="342900" indent="-342900"/>
            <a:r>
              <a:rPr lang="ja-JP" altLang="en-US" dirty="0" smtClean="0"/>
              <a:t>主鎖予測プログラム</a:t>
            </a:r>
            <a:r>
              <a:rPr lang="en-US" altLang="ja-JP" dirty="0" smtClean="0"/>
              <a:t>BBQ</a:t>
            </a:r>
            <a:r>
              <a:rPr lang="ja-JP" altLang="en-US" dirty="0" smtClean="0"/>
              <a:t>及び側鎖予測プログラム</a:t>
            </a:r>
            <a:r>
              <a:rPr lang="en-US" altLang="ja-JP" dirty="0" smtClean="0"/>
              <a:t>SCWRL</a:t>
            </a:r>
            <a:r>
              <a:rPr lang="ja-JP" altLang="en-US" dirty="0" smtClean="0"/>
              <a:t>を用いて座標を予測。</a:t>
            </a:r>
            <a:endParaRPr lang="en-US" altLang="ja-JP" dirty="0" smtClean="0"/>
          </a:p>
          <a:p>
            <a:pPr marL="342900" indent="-342900"/>
            <a:r>
              <a:rPr lang="ja-JP" altLang="en-US" dirty="0" smtClean="0"/>
              <a:t>→正解構造との平均自乗距離</a:t>
            </a:r>
            <a:r>
              <a:rPr lang="en-US" altLang="ja-JP" dirty="0" smtClean="0"/>
              <a:t>(Root Mean Square </a:t>
            </a:r>
            <a:r>
              <a:rPr lang="en-US" altLang="ja-JP" dirty="0" err="1" smtClean="0"/>
              <a:t>Deviation;RMSD</a:t>
            </a:r>
            <a:r>
              <a:rPr lang="en-US" altLang="ja-JP" dirty="0" smtClean="0"/>
              <a:t>)</a:t>
            </a:r>
            <a:r>
              <a:rPr lang="ja-JP" altLang="en-US" dirty="0" smtClean="0"/>
              <a:t>の分布を計算</a:t>
            </a:r>
            <a:endParaRPr lang="en-US" altLang="ja-JP" dirty="0" smtClean="0"/>
          </a:p>
        </p:txBody>
      </p:sp>
      <p:sp>
        <p:nvSpPr>
          <p:cNvPr id="9" name="テキスト ボックス 8"/>
          <p:cNvSpPr txBox="1"/>
          <p:nvPr/>
        </p:nvSpPr>
        <p:spPr>
          <a:xfrm>
            <a:off x="3635896" y="3978930"/>
            <a:ext cx="5259773" cy="1754326"/>
          </a:xfrm>
          <a:prstGeom prst="rect">
            <a:avLst/>
          </a:prstGeom>
          <a:noFill/>
        </p:spPr>
        <p:txBody>
          <a:bodyPr wrap="none" rtlCol="0">
            <a:spAutoFit/>
          </a:bodyPr>
          <a:lstStyle/>
          <a:p>
            <a:r>
              <a:rPr lang="ja-JP" altLang="en-US" dirty="0" smtClean="0">
                <a:latin typeface="MS 明朝"/>
              </a:rPr>
              <a:t>☆</a:t>
            </a:r>
            <a:r>
              <a:rPr lang="ja-JP" altLang="en-US" dirty="0" smtClean="0"/>
              <a:t>主鎖座標はある程度正確に決まる</a:t>
            </a:r>
            <a:r>
              <a:rPr lang="en-US" altLang="ja-JP" dirty="0" smtClean="0"/>
              <a:t>(0.86</a:t>
            </a:r>
            <a:r>
              <a:rPr lang="en-US" altLang="ja-JP" dirty="0" smtClean="0">
                <a:latin typeface="Arial Unicode MS"/>
                <a:ea typeface="Arial Unicode MS"/>
                <a:cs typeface="Arial Unicode MS"/>
              </a:rPr>
              <a:t>Å</a:t>
            </a:r>
            <a:r>
              <a:rPr lang="en-US" altLang="ja-JP" dirty="0" smtClean="0">
                <a:latin typeface="ＭＳ 明朝"/>
                <a:ea typeface="ＭＳ 明朝"/>
              </a:rPr>
              <a:t>±</a:t>
            </a:r>
            <a:r>
              <a:rPr lang="en-US" altLang="ja-JP" dirty="0" smtClean="0"/>
              <a:t>0.11</a:t>
            </a:r>
            <a:r>
              <a:rPr lang="en-US" altLang="ja-JP" dirty="0" smtClean="0">
                <a:latin typeface="Arial Unicode MS"/>
                <a:ea typeface="Arial Unicode MS"/>
                <a:cs typeface="Arial Unicode MS"/>
              </a:rPr>
              <a:t>Å</a:t>
            </a:r>
            <a:r>
              <a:rPr lang="en-US" altLang="ja-JP" dirty="0" smtClean="0"/>
              <a:t>)</a:t>
            </a:r>
          </a:p>
          <a:p>
            <a:r>
              <a:rPr lang="ja-JP" altLang="en-US" dirty="0" smtClean="0"/>
              <a:t>→</a:t>
            </a:r>
            <a:r>
              <a:rPr lang="en-US" altLang="ja-JP" dirty="0" smtClean="0"/>
              <a:t> C</a:t>
            </a:r>
            <a:r>
              <a:rPr lang="en-US" altLang="ja-JP" sz="1000" dirty="0" smtClean="0">
                <a:latin typeface="Symbol" pitchFamily="18" charset="2"/>
              </a:rPr>
              <a:t>a</a:t>
            </a:r>
            <a:r>
              <a:rPr lang="ja-JP" altLang="en-US" dirty="0" smtClean="0"/>
              <a:t>原子の幾何学的条件によりほぼ決定</a:t>
            </a:r>
            <a:endParaRPr lang="en-US" altLang="ja-JP" dirty="0" smtClean="0"/>
          </a:p>
          <a:p>
            <a:endParaRPr lang="en-US" altLang="ja-JP" dirty="0" smtClean="0"/>
          </a:p>
          <a:p>
            <a:r>
              <a:rPr lang="ja-JP" altLang="en-US" dirty="0" smtClean="0">
                <a:latin typeface="MS 明朝"/>
              </a:rPr>
              <a:t>☆</a:t>
            </a:r>
            <a:r>
              <a:rPr kumimoji="1" lang="ja-JP" altLang="en-US" dirty="0" smtClean="0"/>
              <a:t>側鎖座標はある幅をもって決まる</a:t>
            </a:r>
            <a:r>
              <a:rPr kumimoji="1" lang="en-US" altLang="ja-JP" dirty="0" smtClean="0"/>
              <a:t>(2</a:t>
            </a:r>
            <a:r>
              <a:rPr lang="en-US" altLang="ja-JP" dirty="0" smtClean="0"/>
              <a:t>.15</a:t>
            </a:r>
            <a:r>
              <a:rPr lang="en-US" altLang="ja-JP" dirty="0" smtClean="0">
                <a:latin typeface="Arial Unicode MS"/>
                <a:ea typeface="Arial Unicode MS"/>
                <a:cs typeface="Arial Unicode MS"/>
              </a:rPr>
              <a:t>Å</a:t>
            </a:r>
            <a:r>
              <a:rPr lang="en-US" altLang="ja-JP" dirty="0" smtClean="0">
                <a:latin typeface="ＭＳ 明朝"/>
                <a:ea typeface="ＭＳ 明朝"/>
              </a:rPr>
              <a:t>±</a:t>
            </a:r>
            <a:r>
              <a:rPr lang="en-US" altLang="ja-JP" dirty="0" smtClean="0"/>
              <a:t>0.55</a:t>
            </a:r>
            <a:r>
              <a:rPr lang="en-US" altLang="ja-JP" dirty="0" smtClean="0">
                <a:latin typeface="Arial Unicode MS"/>
                <a:ea typeface="Arial Unicode MS"/>
                <a:cs typeface="Arial Unicode MS"/>
              </a:rPr>
              <a:t>Å</a:t>
            </a:r>
            <a:r>
              <a:rPr kumimoji="1" lang="en-US" altLang="ja-JP" dirty="0" smtClean="0"/>
              <a:t>)</a:t>
            </a:r>
          </a:p>
          <a:p>
            <a:r>
              <a:rPr lang="ja-JP" altLang="en-US" dirty="0" smtClean="0"/>
              <a:t>→最適なロータマ－の</a:t>
            </a:r>
            <a:r>
              <a:rPr lang="en-US" altLang="ja-JP" dirty="0" smtClean="0"/>
              <a:t>1</a:t>
            </a:r>
            <a:r>
              <a:rPr lang="ja-JP" altLang="en-US" dirty="0" smtClean="0"/>
              <a:t>つとして予測するので、</a:t>
            </a:r>
            <a:endParaRPr lang="en-US" altLang="ja-JP" dirty="0" smtClean="0"/>
          </a:p>
          <a:p>
            <a:r>
              <a:rPr lang="ja-JP" altLang="en-US" dirty="0" smtClean="0"/>
              <a:t>　  初期配置には他の可能性も考えられる。　　</a:t>
            </a:r>
            <a:endParaRPr lang="en-US" altLang="ja-JP" dirty="0" smtClean="0"/>
          </a:p>
        </p:txBody>
      </p:sp>
      <p:sp>
        <p:nvSpPr>
          <p:cNvPr id="11" name="テキスト ボックス 10"/>
          <p:cNvSpPr txBox="1"/>
          <p:nvPr/>
        </p:nvSpPr>
        <p:spPr>
          <a:xfrm>
            <a:off x="1298203" y="3140968"/>
            <a:ext cx="2193677" cy="523220"/>
          </a:xfrm>
          <a:prstGeom prst="rect">
            <a:avLst/>
          </a:prstGeom>
          <a:noFill/>
        </p:spPr>
        <p:txBody>
          <a:bodyPr wrap="none" rtlCol="0">
            <a:spAutoFit/>
          </a:bodyPr>
          <a:lstStyle/>
          <a:p>
            <a:r>
              <a:rPr lang="ja-JP" altLang="en-US" sz="1400" dirty="0" smtClean="0"/>
              <a:t>例</a:t>
            </a:r>
            <a:r>
              <a:rPr lang="en-US" altLang="ja-JP" sz="1400" dirty="0" smtClean="0"/>
              <a:t>: </a:t>
            </a:r>
            <a:r>
              <a:rPr lang="en-US" altLang="ja-JP" sz="1400" dirty="0" err="1" smtClean="0"/>
              <a:t>chignolin</a:t>
            </a:r>
            <a:r>
              <a:rPr lang="en-US" altLang="ja-JP" sz="1400" dirty="0" smtClean="0"/>
              <a:t>(PDBID: 1UAO)</a:t>
            </a:r>
          </a:p>
          <a:p>
            <a:r>
              <a:rPr lang="ja-JP" altLang="en-US" sz="1400" dirty="0" smtClean="0"/>
              <a:t>    サンプル数</a:t>
            </a:r>
            <a:r>
              <a:rPr lang="en-US" altLang="ja-JP" sz="1400" dirty="0" smtClean="0"/>
              <a:t>(1</a:t>
            </a:r>
            <a:r>
              <a:rPr lang="en-US" altLang="ja-JP" sz="1400" dirty="0" smtClean="0">
                <a:latin typeface="ＭＳ 明朝"/>
                <a:ea typeface="ＭＳ 明朝"/>
              </a:rPr>
              <a:t>×</a:t>
            </a:r>
            <a:r>
              <a:rPr lang="en-US" altLang="ja-JP" sz="1400" dirty="0" smtClean="0"/>
              <a:t>10</a:t>
            </a:r>
            <a:r>
              <a:rPr lang="en-US" altLang="ja-JP" sz="1400" baseline="30000" dirty="0" smtClean="0"/>
              <a:t>4</a:t>
            </a:r>
            <a:r>
              <a:rPr lang="ja-JP" altLang="en-US" sz="1400" dirty="0" smtClean="0"/>
              <a:t>個</a:t>
            </a:r>
            <a:r>
              <a:rPr lang="en-US" altLang="ja-JP" sz="1400" dirty="0" smtClean="0"/>
              <a:t>)</a:t>
            </a:r>
            <a:endParaRPr kumimoji="1" lang="ja-JP" altLang="en-US" sz="1400" dirty="0"/>
          </a:p>
        </p:txBody>
      </p:sp>
      <p:sp>
        <p:nvSpPr>
          <p:cNvPr id="12" name="テキスト ボックス 11"/>
          <p:cNvSpPr txBox="1"/>
          <p:nvPr/>
        </p:nvSpPr>
        <p:spPr>
          <a:xfrm>
            <a:off x="5364088" y="2977788"/>
            <a:ext cx="3744415" cy="523220"/>
          </a:xfrm>
          <a:prstGeom prst="rect">
            <a:avLst/>
          </a:prstGeom>
          <a:noFill/>
        </p:spPr>
        <p:txBody>
          <a:bodyPr wrap="square" rtlCol="0">
            <a:spAutoFit/>
          </a:bodyPr>
          <a:lstStyle/>
          <a:p>
            <a:r>
              <a:rPr kumimoji="1" lang="en-US" altLang="ja-JP" sz="1400" dirty="0" smtClean="0"/>
              <a:t>BBQ (</a:t>
            </a:r>
            <a:r>
              <a:rPr kumimoji="1" lang="en-US" altLang="ja-JP" sz="1400" i="1" dirty="0" err="1" smtClean="0"/>
              <a:t>J.Comp.Chem</a:t>
            </a:r>
            <a:r>
              <a:rPr kumimoji="1" lang="en-US" altLang="ja-JP" sz="1400" dirty="0" smtClean="0"/>
              <a:t> </a:t>
            </a:r>
            <a:r>
              <a:rPr kumimoji="1" lang="en-US" altLang="ja-JP" sz="1400" b="1" dirty="0" smtClean="0"/>
              <a:t>28</a:t>
            </a:r>
            <a:r>
              <a:rPr kumimoji="1" lang="en-US" altLang="ja-JP" sz="1400" dirty="0" smtClean="0"/>
              <a:t>: 1593-1597,2007)</a:t>
            </a:r>
          </a:p>
          <a:p>
            <a:r>
              <a:rPr lang="en-US" altLang="ja-JP" sz="1400" dirty="0" smtClean="0"/>
              <a:t>SCWRL (</a:t>
            </a:r>
            <a:r>
              <a:rPr lang="en-US" altLang="ja-JP" sz="1400" i="1" dirty="0" smtClean="0"/>
              <a:t>Protein Science </a:t>
            </a:r>
            <a:r>
              <a:rPr lang="en-US" altLang="ja-JP" sz="1400" b="1" dirty="0" smtClean="0"/>
              <a:t>12</a:t>
            </a:r>
            <a:r>
              <a:rPr lang="en-US" altLang="ja-JP" sz="1400" dirty="0" smtClean="0"/>
              <a:t>: 2001-2014,2003 )</a:t>
            </a:r>
            <a:endParaRPr kumimoji="1" lang="en-US" altLang="ja-JP" sz="1400" dirty="0" smtClean="0"/>
          </a:p>
        </p:txBody>
      </p:sp>
      <p:sp>
        <p:nvSpPr>
          <p:cNvPr id="13" name="正方形/長方形 12"/>
          <p:cNvSpPr/>
          <p:nvPr/>
        </p:nvSpPr>
        <p:spPr>
          <a:xfrm>
            <a:off x="1403648" y="4293096"/>
            <a:ext cx="21602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ライド番号プレースホルダ 9"/>
          <p:cNvSpPr>
            <a:spLocks noGrp="1"/>
          </p:cNvSpPr>
          <p:nvPr>
            <p:ph type="sldNum" sz="quarter" idx="12"/>
          </p:nvPr>
        </p:nvSpPr>
        <p:spPr/>
        <p:txBody>
          <a:bodyPr/>
          <a:lstStyle/>
          <a:p>
            <a:fld id="{1B2C0A51-D84E-4795-97CC-5D1960B01346}" type="slidenum">
              <a:rPr lang="ja-JP" altLang="en-US" smtClean="0"/>
              <a:pPr/>
              <a:t>20</a:t>
            </a:fld>
            <a:endParaRPr lang="ja-JP"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コンテンツ プレースホルダ 2"/>
          <p:cNvSpPr>
            <a:spLocks noGrp="1"/>
          </p:cNvSpPr>
          <p:nvPr>
            <p:ph idx="1"/>
          </p:nvPr>
        </p:nvSpPr>
        <p:spPr>
          <a:xfrm>
            <a:off x="71438" y="1341438"/>
            <a:ext cx="9644062" cy="5857875"/>
          </a:xfrm>
        </p:spPr>
        <p:txBody>
          <a:bodyPr>
            <a:normAutofit/>
          </a:bodyPr>
          <a:lstStyle/>
          <a:p>
            <a:pPr>
              <a:buFont typeface="Arial" pitchFamily="34" charset="0"/>
              <a:buNone/>
            </a:pPr>
            <a:r>
              <a:rPr lang="ja-JP" altLang="en-US" sz="2400" dirty="0" smtClean="0"/>
              <a:t>     </a:t>
            </a:r>
            <a:r>
              <a:rPr lang="ja-JP" altLang="en-US" sz="2400" dirty="0" smtClean="0">
                <a:solidFill>
                  <a:srgbClr val="FF0000"/>
                </a:solidFill>
              </a:rPr>
              <a:t>大まかな自由エネルギー地形</a:t>
            </a:r>
            <a:r>
              <a:rPr lang="ja-JP" altLang="en-US" sz="2400" dirty="0" smtClean="0"/>
              <a:t>の</a:t>
            </a:r>
            <a:r>
              <a:rPr lang="ja-JP" altLang="en-US" sz="2400" dirty="0" smtClean="0">
                <a:solidFill>
                  <a:srgbClr val="0000FF"/>
                </a:solidFill>
              </a:rPr>
              <a:t>詳細</a:t>
            </a:r>
            <a:r>
              <a:rPr lang="ja-JP" altLang="en-US" sz="2400" dirty="0" smtClean="0"/>
              <a:t>を</a:t>
            </a:r>
            <a:r>
              <a:rPr lang="ja-JP" altLang="en-US" sz="2400" u="sng" dirty="0" smtClean="0">
                <a:solidFill>
                  <a:srgbClr val="0000FF"/>
                </a:solidFill>
              </a:rPr>
              <a:t>全原子モデル</a:t>
            </a:r>
            <a:r>
              <a:rPr lang="ja-JP" altLang="en-US" sz="2400" dirty="0" smtClean="0"/>
              <a:t>を用いた</a:t>
            </a:r>
            <a:endParaRPr lang="en-US" altLang="ja-JP" sz="2400" dirty="0" smtClean="0"/>
          </a:p>
          <a:p>
            <a:pPr>
              <a:buFont typeface="Arial" pitchFamily="34" charset="0"/>
              <a:buNone/>
            </a:pPr>
            <a:r>
              <a:rPr lang="ja-JP" altLang="en-US" sz="2400" dirty="0" smtClean="0">
                <a:solidFill>
                  <a:srgbClr val="FF0000"/>
                </a:solidFill>
              </a:rPr>
              <a:t>　  </a:t>
            </a:r>
            <a:r>
              <a:rPr lang="ja-JP" altLang="en-US" sz="2400" dirty="0" smtClean="0">
                <a:solidFill>
                  <a:srgbClr val="0000FF"/>
                </a:solidFill>
              </a:rPr>
              <a:t>並列計算</a:t>
            </a:r>
            <a:r>
              <a:rPr lang="en-US" altLang="ja-JP" sz="2400" dirty="0" smtClean="0"/>
              <a:t>(</a:t>
            </a:r>
            <a:r>
              <a:rPr lang="ja-JP" altLang="en-US" sz="2400" dirty="0" smtClean="0"/>
              <a:t>独立な大量のシミュレーション</a:t>
            </a:r>
            <a:r>
              <a:rPr lang="en-US" altLang="ja-JP" sz="2400" dirty="0" smtClean="0"/>
              <a:t>)</a:t>
            </a:r>
            <a:r>
              <a:rPr lang="ja-JP" altLang="en-US" sz="2400" dirty="0" smtClean="0"/>
              <a:t>により</a:t>
            </a:r>
            <a:r>
              <a:rPr lang="ja-JP" altLang="en-US" sz="2400" u="sng" dirty="0" smtClean="0">
                <a:solidFill>
                  <a:srgbClr val="0000FF"/>
                </a:solidFill>
              </a:rPr>
              <a:t>局所的一斉探索</a:t>
            </a: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solidFill>
                <a:srgbClr val="0000FF"/>
              </a:solidFill>
            </a:endParaRPr>
          </a:p>
          <a:p>
            <a:pPr>
              <a:buFont typeface="Arial" pitchFamily="34" charset="0"/>
              <a:buNone/>
            </a:pPr>
            <a:endParaRPr lang="en-US" altLang="ja-JP" sz="2400" dirty="0" smtClean="0"/>
          </a:p>
          <a:p>
            <a:pPr>
              <a:buFont typeface="Arial" pitchFamily="34" charset="0"/>
              <a:buNone/>
            </a:pPr>
            <a:r>
              <a:rPr lang="ja-JP" altLang="en-US" sz="2400" dirty="0" smtClean="0"/>
              <a:t>      計算結果を回収・統合</a:t>
            </a:r>
            <a:endParaRPr lang="en-US" altLang="ja-JP" sz="2400" dirty="0" smtClean="0"/>
          </a:p>
          <a:p>
            <a:pPr>
              <a:buFont typeface="Arial" pitchFamily="34" charset="0"/>
              <a:buNone/>
            </a:pPr>
            <a:r>
              <a:rPr lang="ja-JP" altLang="en-US" sz="2400" dirty="0" smtClean="0"/>
              <a:t>　  （並列計算終了後、回収→自由エネルギー地形計算）</a:t>
            </a:r>
            <a:endParaRPr lang="ja-JP" altLang="en-US" dirty="0" smtClean="0"/>
          </a:p>
        </p:txBody>
      </p:sp>
      <p:sp>
        <p:nvSpPr>
          <p:cNvPr id="32" name="円/楕円 31"/>
          <p:cNvSpPr/>
          <p:nvPr/>
        </p:nvSpPr>
        <p:spPr>
          <a:xfrm>
            <a:off x="5874419" y="2930649"/>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a:t>Ｃ</a:t>
            </a:r>
          </a:p>
        </p:txBody>
      </p:sp>
      <p:sp>
        <p:nvSpPr>
          <p:cNvPr id="31" name="円/楕円 30"/>
          <p:cNvSpPr/>
          <p:nvPr/>
        </p:nvSpPr>
        <p:spPr>
          <a:xfrm>
            <a:off x="4290243" y="3501008"/>
            <a:ext cx="785813" cy="714375"/>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a:t>Ｃ</a:t>
            </a:r>
          </a:p>
        </p:txBody>
      </p:sp>
      <p:sp>
        <p:nvSpPr>
          <p:cNvPr id="30" name="円/楕円 29"/>
          <p:cNvSpPr/>
          <p:nvPr/>
        </p:nvSpPr>
        <p:spPr>
          <a:xfrm>
            <a:off x="3858195" y="3074665"/>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a:t>Ｃ</a:t>
            </a:r>
          </a:p>
        </p:txBody>
      </p:sp>
      <p:sp>
        <p:nvSpPr>
          <p:cNvPr id="27" name="円/楕円 26"/>
          <p:cNvSpPr/>
          <p:nvPr/>
        </p:nvSpPr>
        <p:spPr>
          <a:xfrm>
            <a:off x="5442372" y="3356992"/>
            <a:ext cx="785812"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a:t>Ｃ</a:t>
            </a:r>
          </a:p>
        </p:txBody>
      </p:sp>
      <p:sp>
        <p:nvSpPr>
          <p:cNvPr id="26" name="円/楕円 25"/>
          <p:cNvSpPr/>
          <p:nvPr/>
        </p:nvSpPr>
        <p:spPr>
          <a:xfrm>
            <a:off x="4788024" y="3218681"/>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a:t>Ｃ</a:t>
            </a:r>
          </a:p>
        </p:txBody>
      </p:sp>
      <p:sp>
        <p:nvSpPr>
          <p:cNvPr id="23" name="円/楕円 22"/>
          <p:cNvSpPr/>
          <p:nvPr/>
        </p:nvSpPr>
        <p:spPr>
          <a:xfrm>
            <a:off x="2123728" y="3146673"/>
            <a:ext cx="785813" cy="714375"/>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dirty="0"/>
              <a:t>Ｃ</a:t>
            </a:r>
          </a:p>
        </p:txBody>
      </p:sp>
      <p:sp>
        <p:nvSpPr>
          <p:cNvPr id="15365" name="タイトル 1"/>
          <p:cNvSpPr>
            <a:spLocks noGrp="1"/>
          </p:cNvSpPr>
          <p:nvPr>
            <p:ph type="title"/>
          </p:nvPr>
        </p:nvSpPr>
        <p:spPr>
          <a:xfrm>
            <a:off x="457200" y="214313"/>
            <a:ext cx="8229600" cy="1143000"/>
          </a:xfrm>
        </p:spPr>
        <p:txBody>
          <a:bodyPr/>
          <a:lstStyle/>
          <a:p>
            <a:r>
              <a:rPr lang="ja-JP" altLang="en-US" sz="4000" smtClean="0"/>
              <a:t>本手法のストラテジー</a:t>
            </a:r>
            <a:r>
              <a:rPr lang="en-US" altLang="ja-JP" sz="4000" smtClean="0"/>
              <a:t>(</a:t>
            </a:r>
            <a:r>
              <a:rPr lang="ja-JP" altLang="en-US" sz="4000" smtClean="0"/>
              <a:t>続き</a:t>
            </a:r>
            <a:r>
              <a:rPr lang="en-US" altLang="ja-JP" sz="4000" smtClean="0"/>
              <a:t>)</a:t>
            </a:r>
            <a:endParaRPr lang="ja-JP" altLang="en-US" sz="4000" smtClean="0"/>
          </a:p>
        </p:txBody>
      </p:sp>
      <p:grpSp>
        <p:nvGrpSpPr>
          <p:cNvPr id="4" name="グループ化 36"/>
          <p:cNvGrpSpPr>
            <a:grpSpLocks/>
          </p:cNvGrpSpPr>
          <p:nvPr/>
        </p:nvGrpSpPr>
        <p:grpSpPr bwMode="auto">
          <a:xfrm>
            <a:off x="7069799" y="4571998"/>
            <a:ext cx="1678665" cy="1098542"/>
            <a:chOff x="-182415" y="5643578"/>
            <a:chExt cx="1678643" cy="1098550"/>
          </a:xfrm>
        </p:grpSpPr>
        <p:sp>
          <p:nvSpPr>
            <p:cNvPr id="34" name="円/楕円 33"/>
            <p:cNvSpPr/>
            <p:nvPr/>
          </p:nvSpPr>
          <p:spPr>
            <a:xfrm>
              <a:off x="177281" y="5643578"/>
              <a:ext cx="785803" cy="714380"/>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a:t>Ｃ</a:t>
              </a:r>
            </a:p>
          </p:txBody>
        </p:sp>
        <p:sp>
          <p:nvSpPr>
            <p:cNvPr id="15371" name="テキスト ボックス 34"/>
            <p:cNvSpPr txBox="1">
              <a:spLocks noChangeArrowheads="1"/>
            </p:cNvSpPr>
            <p:nvPr/>
          </p:nvSpPr>
          <p:spPr bwMode="auto">
            <a:xfrm>
              <a:off x="-182415" y="6372793"/>
              <a:ext cx="1678643" cy="369335"/>
            </a:xfrm>
            <a:prstGeom prst="rect">
              <a:avLst/>
            </a:prstGeom>
            <a:noFill/>
            <a:ln w="9525">
              <a:noFill/>
              <a:miter lim="800000"/>
              <a:headEnd/>
              <a:tailEnd/>
            </a:ln>
          </p:spPr>
          <p:txBody>
            <a:bodyPr wrap="none">
              <a:spAutoFit/>
            </a:bodyPr>
            <a:lstStyle/>
            <a:p>
              <a:r>
                <a:rPr lang="ja-JP" altLang="en-US" dirty="0" smtClean="0">
                  <a:latin typeface="Calibri" pitchFamily="34" charset="0"/>
                </a:rPr>
                <a:t>独立全原子</a:t>
              </a:r>
              <a:r>
                <a:rPr lang="en-US" altLang="ja-JP" dirty="0" smtClean="0">
                  <a:latin typeface="Calibri" pitchFamily="34" charset="0"/>
                </a:rPr>
                <a:t>MD</a:t>
              </a:r>
              <a:endParaRPr lang="ja-JP" altLang="en-US" dirty="0">
                <a:latin typeface="Calibri" pitchFamily="34" charset="0"/>
              </a:endParaRPr>
            </a:p>
          </p:txBody>
        </p:sp>
      </p:grpSp>
      <p:sp>
        <p:nvSpPr>
          <p:cNvPr id="25" name="円/楕円 24"/>
          <p:cNvSpPr/>
          <p:nvPr/>
        </p:nvSpPr>
        <p:spPr>
          <a:xfrm rot="20523025">
            <a:off x="3407200" y="3547028"/>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ja-JP" altLang="en-US"/>
              <a:t>Ｃ</a:t>
            </a:r>
          </a:p>
        </p:txBody>
      </p:sp>
      <p:grpSp>
        <p:nvGrpSpPr>
          <p:cNvPr id="47" name="グループ化 46"/>
          <p:cNvGrpSpPr/>
          <p:nvPr/>
        </p:nvGrpSpPr>
        <p:grpSpPr>
          <a:xfrm rot="1198119">
            <a:off x="33501" y="2993064"/>
            <a:ext cx="2098230" cy="2466242"/>
            <a:chOff x="37480" y="2885543"/>
            <a:chExt cx="2098230" cy="2466242"/>
          </a:xfrm>
        </p:grpSpPr>
        <p:grpSp>
          <p:nvGrpSpPr>
            <p:cNvPr id="2" name="グループ化 37"/>
            <p:cNvGrpSpPr>
              <a:grpSpLocks/>
            </p:cNvGrpSpPr>
            <p:nvPr/>
          </p:nvGrpSpPr>
          <p:grpSpPr bwMode="auto">
            <a:xfrm rot="2648257">
              <a:off x="37480" y="3513460"/>
              <a:ext cx="1304925" cy="1838325"/>
              <a:chOff x="7500958" y="4643446"/>
              <a:chExt cx="1071570" cy="1666321"/>
            </a:xfrm>
          </p:grpSpPr>
          <p:pic>
            <p:nvPicPr>
              <p:cNvPr id="15385" name="Picture 1"/>
              <p:cNvPicPr>
                <a:picLocks noChangeAspect="1" noChangeArrowheads="1"/>
              </p:cNvPicPr>
              <p:nvPr/>
            </p:nvPicPr>
            <p:blipFill>
              <a:blip r:embed="rId3" cstate="print"/>
              <a:srcRect l="54298" t="52499" r="40233" b="33749"/>
              <a:stretch>
                <a:fillRect/>
              </a:stretch>
            </p:blipFill>
            <p:spPr bwMode="auto">
              <a:xfrm>
                <a:off x="7500958" y="4714884"/>
                <a:ext cx="1000132" cy="1571636"/>
              </a:xfrm>
              <a:prstGeom prst="rect">
                <a:avLst/>
              </a:prstGeom>
              <a:noFill/>
              <a:ln w="9525">
                <a:noFill/>
                <a:miter lim="800000"/>
                <a:headEnd/>
                <a:tailEnd/>
              </a:ln>
            </p:spPr>
          </p:pic>
          <p:sp>
            <p:nvSpPr>
              <p:cNvPr id="29" name="正方形/長方形 28"/>
              <p:cNvSpPr/>
              <p:nvPr/>
            </p:nvSpPr>
            <p:spPr>
              <a:xfrm>
                <a:off x="8285286" y="4644778"/>
                <a:ext cx="285491" cy="21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33" name="正方形/長方形 32"/>
              <p:cNvSpPr/>
              <p:nvPr/>
            </p:nvSpPr>
            <p:spPr>
              <a:xfrm>
                <a:off x="7736831" y="6096786"/>
                <a:ext cx="500587" cy="21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grpSp>
        <p:sp>
          <p:nvSpPr>
            <p:cNvPr id="22" name="円/楕円 21"/>
            <p:cNvSpPr/>
            <p:nvPr/>
          </p:nvSpPr>
          <p:spPr>
            <a:xfrm rot="20523025">
              <a:off x="1200018" y="2885543"/>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cxnSp>
          <p:nvCxnSpPr>
            <p:cNvPr id="40" name="直線コネクタ 39"/>
            <p:cNvCxnSpPr/>
            <p:nvPr/>
          </p:nvCxnSpPr>
          <p:spPr>
            <a:xfrm rot="20523025" flipV="1">
              <a:off x="992710" y="3501066"/>
              <a:ext cx="1143000" cy="9286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20523025" flipV="1">
              <a:off x="306796" y="3110102"/>
              <a:ext cx="1185862" cy="71437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6" name="Freeform 11"/>
          <p:cNvSpPr>
            <a:spLocks/>
          </p:cNvSpPr>
          <p:nvPr/>
        </p:nvSpPr>
        <p:spPr bwMode="auto">
          <a:xfrm>
            <a:off x="1475656" y="2852936"/>
            <a:ext cx="6624736" cy="1860872"/>
          </a:xfrm>
          <a:custGeom>
            <a:avLst/>
            <a:gdLst>
              <a:gd name="T0" fmla="*/ 0 w 4309"/>
              <a:gd name="T1" fmla="*/ 2147483647 h 1807"/>
              <a:gd name="T2" fmla="*/ 2147483647 w 4309"/>
              <a:gd name="T3" fmla="*/ 2147483647 h 1807"/>
              <a:gd name="T4" fmla="*/ 2147483647 w 4309"/>
              <a:gd name="T5" fmla="*/ 2147483647 h 1807"/>
              <a:gd name="T6" fmla="*/ 2147483647 w 4309"/>
              <a:gd name="T7" fmla="*/ 2147483647 h 1807"/>
              <a:gd name="T8" fmla="*/ 2147483647 w 4309"/>
              <a:gd name="T9" fmla="*/ 2147483647 h 1807"/>
              <a:gd name="T10" fmla="*/ 2147483647 w 4309"/>
              <a:gd name="T11" fmla="*/ 2147483647 h 1807"/>
              <a:gd name="T12" fmla="*/ 2147483647 w 4309"/>
              <a:gd name="T13" fmla="*/ 2147483647 h 1807"/>
              <a:gd name="T14" fmla="*/ 2147483647 w 4309"/>
              <a:gd name="T15" fmla="*/ 2147483647 h 1807"/>
              <a:gd name="T16" fmla="*/ 2147483647 w 4309"/>
              <a:gd name="T17" fmla="*/ 2147483647 h 1807"/>
              <a:gd name="T18" fmla="*/ 2147483647 w 4309"/>
              <a:gd name="T19" fmla="*/ 2147483647 h 1807"/>
              <a:gd name="T20" fmla="*/ 2147483647 w 4309"/>
              <a:gd name="T21" fmla="*/ 2147483647 h 1807"/>
              <a:gd name="T22" fmla="*/ 2147483647 w 4309"/>
              <a:gd name="T23" fmla="*/ 2147483647 h 1807"/>
              <a:gd name="T24" fmla="*/ 2147483647 w 4309"/>
              <a:gd name="T25" fmla="*/ 2147483647 h 1807"/>
              <a:gd name="T26" fmla="*/ 2147483647 w 4309"/>
              <a:gd name="T27" fmla="*/ 2147483647 h 1807"/>
              <a:gd name="T28" fmla="*/ 2147483647 w 4309"/>
              <a:gd name="T29" fmla="*/ 2147483647 h 1807"/>
              <a:gd name="T30" fmla="*/ 2147483647 w 4309"/>
              <a:gd name="T31" fmla="*/ 2147483647 h 1807"/>
              <a:gd name="T32" fmla="*/ 2147483647 w 4309"/>
              <a:gd name="T33" fmla="*/ 2147483647 h 1807"/>
              <a:gd name="T34" fmla="*/ 2147483647 w 4309"/>
              <a:gd name="T35" fmla="*/ 2147483647 h 1807"/>
              <a:gd name="T36" fmla="*/ 2147483647 w 4309"/>
              <a:gd name="T37" fmla="*/ 2147483647 h 1807"/>
              <a:gd name="T38" fmla="*/ 2147483647 w 4309"/>
              <a:gd name="T39" fmla="*/ 2147483647 h 1807"/>
              <a:gd name="T40" fmla="*/ 2147483647 w 4309"/>
              <a:gd name="T41" fmla="*/ 2147483647 h 1807"/>
              <a:gd name="T42" fmla="*/ 2147483647 w 4309"/>
              <a:gd name="T43" fmla="*/ 2147483647 h 1807"/>
              <a:gd name="T44" fmla="*/ 2147483647 w 4309"/>
              <a:gd name="T45" fmla="*/ 2147483647 h 1807"/>
              <a:gd name="T46" fmla="*/ 2147483647 w 4309"/>
              <a:gd name="T47" fmla="*/ 2147483647 h 1807"/>
              <a:gd name="T48" fmla="*/ 2147483647 w 4309"/>
              <a:gd name="T49" fmla="*/ 2147483647 h 1807"/>
              <a:gd name="T50" fmla="*/ 2147483647 w 4309"/>
              <a:gd name="T51" fmla="*/ 2147483647 h 1807"/>
              <a:gd name="T52" fmla="*/ 2147483647 w 4309"/>
              <a:gd name="T53" fmla="*/ 2147483647 h 1807"/>
              <a:gd name="T54" fmla="*/ 2147483647 w 4309"/>
              <a:gd name="T55" fmla="*/ 2147483647 h 1807"/>
              <a:gd name="T56" fmla="*/ 2147483647 w 4309"/>
              <a:gd name="T57" fmla="*/ 2147483647 h 1807"/>
              <a:gd name="T58" fmla="*/ 2147483647 w 4309"/>
              <a:gd name="T59" fmla="*/ 2147483647 h 1807"/>
              <a:gd name="T60" fmla="*/ 2147483647 w 4309"/>
              <a:gd name="T61" fmla="*/ 2147483647 h 1807"/>
              <a:gd name="T62" fmla="*/ 2147483647 w 4309"/>
              <a:gd name="T63" fmla="*/ 2147483647 h 1807"/>
              <a:gd name="T64" fmla="*/ 2147483647 w 4309"/>
              <a:gd name="T65" fmla="*/ 2147483647 h 1807"/>
              <a:gd name="T66" fmla="*/ 2147483647 w 4309"/>
              <a:gd name="T67" fmla="*/ 2147483647 h 1807"/>
              <a:gd name="T68" fmla="*/ 2147483647 w 4309"/>
              <a:gd name="T69" fmla="*/ 2147483647 h 1807"/>
              <a:gd name="T70" fmla="*/ 2147483647 w 4309"/>
              <a:gd name="T71" fmla="*/ 2147483647 h 1807"/>
              <a:gd name="T72" fmla="*/ 2147483647 w 4309"/>
              <a:gd name="T73" fmla="*/ 2147483647 h 1807"/>
              <a:gd name="T74" fmla="*/ 2147483647 w 4309"/>
              <a:gd name="T75" fmla="*/ 2147483647 h 1807"/>
              <a:gd name="T76" fmla="*/ 2147483647 w 4309"/>
              <a:gd name="T77" fmla="*/ 2147483647 h 1807"/>
              <a:gd name="T78" fmla="*/ 2147483647 w 4309"/>
              <a:gd name="T79" fmla="*/ 2147483647 h 1807"/>
              <a:gd name="T80" fmla="*/ 2147483647 w 4309"/>
              <a:gd name="T81" fmla="*/ 2147483647 h 1807"/>
              <a:gd name="T82" fmla="*/ 2147483647 w 4309"/>
              <a:gd name="T83" fmla="*/ 2147483647 h 1807"/>
              <a:gd name="T84" fmla="*/ 2147483647 w 4309"/>
              <a:gd name="T85" fmla="*/ 2147483647 h 1807"/>
              <a:gd name="T86" fmla="*/ 2147483647 w 4309"/>
              <a:gd name="T87" fmla="*/ 2147483647 h 1807"/>
              <a:gd name="T88" fmla="*/ 2147483647 w 4309"/>
              <a:gd name="T89" fmla="*/ 2147483647 h 1807"/>
              <a:gd name="T90" fmla="*/ 2147483647 w 4309"/>
              <a:gd name="T91" fmla="*/ 2147483647 h 1807"/>
              <a:gd name="T92" fmla="*/ 2147483647 w 4309"/>
              <a:gd name="T93" fmla="*/ 2147483647 h 1807"/>
              <a:gd name="T94" fmla="*/ 2147483647 w 4309"/>
              <a:gd name="T95" fmla="*/ 2147483647 h 1807"/>
              <a:gd name="T96" fmla="*/ 2147483647 w 4309"/>
              <a:gd name="T97" fmla="*/ 2147483647 h 1807"/>
              <a:gd name="T98" fmla="*/ 2147483647 w 4309"/>
              <a:gd name="T99" fmla="*/ 2147483647 h 1807"/>
              <a:gd name="T100" fmla="*/ 2147483647 w 4309"/>
              <a:gd name="T101" fmla="*/ 2147483647 h 1807"/>
              <a:gd name="T102" fmla="*/ 2147483647 w 4309"/>
              <a:gd name="T103" fmla="*/ 2147483647 h 1807"/>
              <a:gd name="T104" fmla="*/ 2147483647 w 4309"/>
              <a:gd name="T105" fmla="*/ 2147483647 h 1807"/>
              <a:gd name="T106" fmla="*/ 2147483647 w 4309"/>
              <a:gd name="T107" fmla="*/ 2147483647 h 1807"/>
              <a:gd name="T108" fmla="*/ 2147483647 w 4309"/>
              <a:gd name="T109" fmla="*/ 2147483647 h 1807"/>
              <a:gd name="T110" fmla="*/ 2147483647 w 4309"/>
              <a:gd name="T111" fmla="*/ 2147483647 h 1807"/>
              <a:gd name="T112" fmla="*/ 2147483647 w 4309"/>
              <a:gd name="T113" fmla="*/ 2147483647 h 1807"/>
              <a:gd name="T114" fmla="*/ 2147483647 w 4309"/>
              <a:gd name="T115" fmla="*/ 2147483647 h 1807"/>
              <a:gd name="T116" fmla="*/ 2147483647 w 4309"/>
              <a:gd name="T117" fmla="*/ 2147483647 h 18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09"/>
              <a:gd name="T178" fmla="*/ 0 h 1807"/>
              <a:gd name="T179" fmla="*/ 4309 w 4309"/>
              <a:gd name="T180" fmla="*/ 1807 h 18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09" h="1807">
                <a:moveTo>
                  <a:pt x="0" y="159"/>
                </a:moveTo>
                <a:cubicBezTo>
                  <a:pt x="30" y="367"/>
                  <a:pt x="61" y="575"/>
                  <a:pt x="91" y="613"/>
                </a:cubicBezTo>
                <a:cubicBezTo>
                  <a:pt x="121" y="651"/>
                  <a:pt x="159" y="356"/>
                  <a:pt x="182" y="386"/>
                </a:cubicBezTo>
                <a:cubicBezTo>
                  <a:pt x="205" y="416"/>
                  <a:pt x="204" y="779"/>
                  <a:pt x="227" y="794"/>
                </a:cubicBezTo>
                <a:cubicBezTo>
                  <a:pt x="250" y="809"/>
                  <a:pt x="295" y="447"/>
                  <a:pt x="318" y="477"/>
                </a:cubicBezTo>
                <a:cubicBezTo>
                  <a:pt x="341" y="507"/>
                  <a:pt x="348" y="931"/>
                  <a:pt x="363" y="976"/>
                </a:cubicBezTo>
                <a:cubicBezTo>
                  <a:pt x="378" y="1021"/>
                  <a:pt x="393" y="742"/>
                  <a:pt x="408" y="749"/>
                </a:cubicBezTo>
                <a:cubicBezTo>
                  <a:pt x="423" y="756"/>
                  <a:pt x="431" y="1021"/>
                  <a:pt x="454" y="1021"/>
                </a:cubicBezTo>
                <a:cubicBezTo>
                  <a:pt x="477" y="1021"/>
                  <a:pt x="514" y="756"/>
                  <a:pt x="544" y="749"/>
                </a:cubicBezTo>
                <a:cubicBezTo>
                  <a:pt x="574" y="742"/>
                  <a:pt x="605" y="1021"/>
                  <a:pt x="635" y="976"/>
                </a:cubicBezTo>
                <a:cubicBezTo>
                  <a:pt x="665" y="931"/>
                  <a:pt x="696" y="523"/>
                  <a:pt x="726" y="477"/>
                </a:cubicBezTo>
                <a:cubicBezTo>
                  <a:pt x="756" y="431"/>
                  <a:pt x="794" y="703"/>
                  <a:pt x="817" y="703"/>
                </a:cubicBezTo>
                <a:cubicBezTo>
                  <a:pt x="840" y="703"/>
                  <a:pt x="839" y="424"/>
                  <a:pt x="862" y="477"/>
                </a:cubicBezTo>
                <a:cubicBezTo>
                  <a:pt x="885" y="530"/>
                  <a:pt x="930" y="961"/>
                  <a:pt x="953" y="1021"/>
                </a:cubicBezTo>
                <a:cubicBezTo>
                  <a:pt x="976" y="1081"/>
                  <a:pt x="975" y="794"/>
                  <a:pt x="998" y="839"/>
                </a:cubicBezTo>
                <a:cubicBezTo>
                  <a:pt x="1021" y="884"/>
                  <a:pt x="1066" y="1248"/>
                  <a:pt x="1089" y="1293"/>
                </a:cubicBezTo>
                <a:cubicBezTo>
                  <a:pt x="1112" y="1338"/>
                  <a:pt x="1111" y="1029"/>
                  <a:pt x="1134" y="1112"/>
                </a:cubicBezTo>
                <a:cubicBezTo>
                  <a:pt x="1157" y="1195"/>
                  <a:pt x="1202" y="1807"/>
                  <a:pt x="1225" y="1792"/>
                </a:cubicBezTo>
                <a:cubicBezTo>
                  <a:pt x="1248" y="1777"/>
                  <a:pt x="1247" y="1119"/>
                  <a:pt x="1270" y="1021"/>
                </a:cubicBezTo>
                <a:cubicBezTo>
                  <a:pt x="1293" y="923"/>
                  <a:pt x="1346" y="1240"/>
                  <a:pt x="1361" y="1202"/>
                </a:cubicBezTo>
                <a:cubicBezTo>
                  <a:pt x="1376" y="1164"/>
                  <a:pt x="1346" y="824"/>
                  <a:pt x="1361" y="794"/>
                </a:cubicBezTo>
                <a:cubicBezTo>
                  <a:pt x="1376" y="764"/>
                  <a:pt x="1422" y="1051"/>
                  <a:pt x="1452" y="1021"/>
                </a:cubicBezTo>
                <a:cubicBezTo>
                  <a:pt x="1482" y="991"/>
                  <a:pt x="1512" y="651"/>
                  <a:pt x="1542" y="613"/>
                </a:cubicBezTo>
                <a:cubicBezTo>
                  <a:pt x="1572" y="575"/>
                  <a:pt x="1618" y="854"/>
                  <a:pt x="1633" y="794"/>
                </a:cubicBezTo>
                <a:cubicBezTo>
                  <a:pt x="1648" y="734"/>
                  <a:pt x="1618" y="280"/>
                  <a:pt x="1633" y="250"/>
                </a:cubicBezTo>
                <a:cubicBezTo>
                  <a:pt x="1648" y="220"/>
                  <a:pt x="1701" y="651"/>
                  <a:pt x="1724" y="613"/>
                </a:cubicBezTo>
                <a:cubicBezTo>
                  <a:pt x="1747" y="575"/>
                  <a:pt x="1746" y="0"/>
                  <a:pt x="1769" y="23"/>
                </a:cubicBezTo>
                <a:cubicBezTo>
                  <a:pt x="1792" y="46"/>
                  <a:pt x="1830" y="666"/>
                  <a:pt x="1860" y="749"/>
                </a:cubicBezTo>
                <a:cubicBezTo>
                  <a:pt x="1890" y="832"/>
                  <a:pt x="1928" y="507"/>
                  <a:pt x="1951" y="522"/>
                </a:cubicBezTo>
                <a:cubicBezTo>
                  <a:pt x="1974" y="537"/>
                  <a:pt x="1981" y="809"/>
                  <a:pt x="1996" y="839"/>
                </a:cubicBezTo>
                <a:cubicBezTo>
                  <a:pt x="2011" y="869"/>
                  <a:pt x="2011" y="620"/>
                  <a:pt x="2041" y="703"/>
                </a:cubicBezTo>
                <a:cubicBezTo>
                  <a:pt x="2071" y="786"/>
                  <a:pt x="2147" y="1323"/>
                  <a:pt x="2177" y="1338"/>
                </a:cubicBezTo>
                <a:cubicBezTo>
                  <a:pt x="2207" y="1353"/>
                  <a:pt x="2200" y="869"/>
                  <a:pt x="2223" y="794"/>
                </a:cubicBezTo>
                <a:cubicBezTo>
                  <a:pt x="2246" y="719"/>
                  <a:pt x="2290" y="923"/>
                  <a:pt x="2313" y="885"/>
                </a:cubicBezTo>
                <a:cubicBezTo>
                  <a:pt x="2336" y="847"/>
                  <a:pt x="2336" y="567"/>
                  <a:pt x="2359" y="567"/>
                </a:cubicBezTo>
                <a:cubicBezTo>
                  <a:pt x="2382" y="567"/>
                  <a:pt x="2427" y="938"/>
                  <a:pt x="2450" y="885"/>
                </a:cubicBezTo>
                <a:cubicBezTo>
                  <a:pt x="2473" y="832"/>
                  <a:pt x="2472" y="295"/>
                  <a:pt x="2495" y="250"/>
                </a:cubicBezTo>
                <a:cubicBezTo>
                  <a:pt x="2518" y="205"/>
                  <a:pt x="2556" y="590"/>
                  <a:pt x="2586" y="613"/>
                </a:cubicBezTo>
                <a:cubicBezTo>
                  <a:pt x="2616" y="636"/>
                  <a:pt x="2638" y="295"/>
                  <a:pt x="2676" y="386"/>
                </a:cubicBezTo>
                <a:cubicBezTo>
                  <a:pt x="2714" y="477"/>
                  <a:pt x="2782" y="1127"/>
                  <a:pt x="2812" y="1157"/>
                </a:cubicBezTo>
                <a:cubicBezTo>
                  <a:pt x="2842" y="1187"/>
                  <a:pt x="2835" y="628"/>
                  <a:pt x="2858" y="567"/>
                </a:cubicBezTo>
                <a:cubicBezTo>
                  <a:pt x="2881" y="506"/>
                  <a:pt x="2918" y="862"/>
                  <a:pt x="2948" y="794"/>
                </a:cubicBezTo>
                <a:cubicBezTo>
                  <a:pt x="2978" y="726"/>
                  <a:pt x="3009" y="212"/>
                  <a:pt x="3039" y="159"/>
                </a:cubicBezTo>
                <a:cubicBezTo>
                  <a:pt x="3069" y="106"/>
                  <a:pt x="3107" y="454"/>
                  <a:pt x="3130" y="477"/>
                </a:cubicBezTo>
                <a:cubicBezTo>
                  <a:pt x="3153" y="500"/>
                  <a:pt x="3152" y="258"/>
                  <a:pt x="3175" y="295"/>
                </a:cubicBezTo>
                <a:cubicBezTo>
                  <a:pt x="3198" y="332"/>
                  <a:pt x="3236" y="658"/>
                  <a:pt x="3266" y="703"/>
                </a:cubicBezTo>
                <a:cubicBezTo>
                  <a:pt x="3296" y="748"/>
                  <a:pt x="3334" y="544"/>
                  <a:pt x="3357" y="567"/>
                </a:cubicBezTo>
                <a:cubicBezTo>
                  <a:pt x="3380" y="590"/>
                  <a:pt x="3387" y="816"/>
                  <a:pt x="3402" y="839"/>
                </a:cubicBezTo>
                <a:cubicBezTo>
                  <a:pt x="3417" y="862"/>
                  <a:pt x="3417" y="597"/>
                  <a:pt x="3447" y="703"/>
                </a:cubicBezTo>
                <a:cubicBezTo>
                  <a:pt x="3477" y="809"/>
                  <a:pt x="3554" y="1398"/>
                  <a:pt x="3584" y="1474"/>
                </a:cubicBezTo>
                <a:cubicBezTo>
                  <a:pt x="3614" y="1550"/>
                  <a:pt x="3606" y="1127"/>
                  <a:pt x="3629" y="1157"/>
                </a:cubicBezTo>
                <a:cubicBezTo>
                  <a:pt x="3652" y="1187"/>
                  <a:pt x="3697" y="1656"/>
                  <a:pt x="3720" y="1656"/>
                </a:cubicBezTo>
                <a:cubicBezTo>
                  <a:pt x="3743" y="1656"/>
                  <a:pt x="3735" y="1225"/>
                  <a:pt x="3765" y="1157"/>
                </a:cubicBezTo>
                <a:cubicBezTo>
                  <a:pt x="3795" y="1089"/>
                  <a:pt x="3878" y="1271"/>
                  <a:pt x="3901" y="1248"/>
                </a:cubicBezTo>
                <a:cubicBezTo>
                  <a:pt x="3924" y="1225"/>
                  <a:pt x="3878" y="1044"/>
                  <a:pt x="3901" y="1021"/>
                </a:cubicBezTo>
                <a:cubicBezTo>
                  <a:pt x="3924" y="998"/>
                  <a:pt x="4007" y="1165"/>
                  <a:pt x="4037" y="1112"/>
                </a:cubicBezTo>
                <a:cubicBezTo>
                  <a:pt x="4067" y="1059"/>
                  <a:pt x="4052" y="756"/>
                  <a:pt x="4082" y="703"/>
                </a:cubicBezTo>
                <a:cubicBezTo>
                  <a:pt x="4112" y="650"/>
                  <a:pt x="4181" y="885"/>
                  <a:pt x="4219" y="794"/>
                </a:cubicBezTo>
                <a:cubicBezTo>
                  <a:pt x="4257" y="703"/>
                  <a:pt x="4283" y="431"/>
                  <a:pt x="4309" y="159"/>
                </a:cubicBezTo>
              </a:path>
            </a:pathLst>
          </a:custGeom>
          <a:noFill/>
          <a:ln w="28575">
            <a:solidFill>
              <a:srgbClr val="0000FF"/>
            </a:solidFill>
            <a:round/>
            <a:headEnd/>
            <a:tailEnd/>
          </a:ln>
        </p:spPr>
        <p:txBody>
          <a:bodyPr/>
          <a:lstStyle/>
          <a:p>
            <a:endParaRPr lang="ja-JP" altLang="en-US" dirty="0"/>
          </a:p>
        </p:txBody>
      </p:sp>
      <p:sp>
        <p:nvSpPr>
          <p:cNvPr id="37" name="フリーフォーム 36"/>
          <p:cNvSpPr/>
          <p:nvPr/>
        </p:nvSpPr>
        <p:spPr>
          <a:xfrm>
            <a:off x="1403648" y="2996952"/>
            <a:ext cx="6669754" cy="1596177"/>
          </a:xfrm>
          <a:custGeom>
            <a:avLst/>
            <a:gdLst>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990813 w 6741762"/>
              <a:gd name="connsiteY6" fmla="*/ 418454 h 1645403"/>
              <a:gd name="connsiteX7" fmla="*/ 4339525 w 6741762"/>
              <a:gd name="connsiteY7" fmla="*/ 1038387 h 1645403"/>
              <a:gd name="connsiteX8" fmla="*/ 4928461 w 6741762"/>
              <a:gd name="connsiteY8" fmla="*/ 271220 h 1645403"/>
              <a:gd name="connsiteX9" fmla="*/ 5835112 w 6741762"/>
              <a:gd name="connsiteY9" fmla="*/ 1534332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35112 w 6741762"/>
              <a:gd name="connsiteY9" fmla="*/ 1534332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733650 w 6741762"/>
              <a:gd name="connsiteY9" fmla="*/ 1539060 h 1645403"/>
              <a:gd name="connsiteX10" fmla="*/ 6741762 w 6741762"/>
              <a:gd name="connsiteY10" fmla="*/ 54244 h 1645403"/>
              <a:gd name="connsiteX0" fmla="*/ 0 w 6741762"/>
              <a:gd name="connsiteY0" fmla="*/ 0 h 1645403"/>
              <a:gd name="connsiteX1" fmla="*/ 751667 w 6741762"/>
              <a:gd name="connsiteY1" fmla="*/ 790414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05658 w 6741762"/>
              <a:gd name="connsiteY9" fmla="*/ 1539060 h 1645403"/>
              <a:gd name="connsiteX10" fmla="*/ 6741762 w 6741762"/>
              <a:gd name="connsiteY10" fmla="*/ 54244 h 1645403"/>
              <a:gd name="connsiteX0" fmla="*/ 0 w 6741762"/>
              <a:gd name="connsiteY0" fmla="*/ 0 h 1645403"/>
              <a:gd name="connsiteX1" fmla="*/ 693090 w 6741762"/>
              <a:gd name="connsiteY1" fmla="*/ 890988 h 1645403"/>
              <a:gd name="connsiteX2" fmla="*/ 1325105 w 6741762"/>
              <a:gd name="connsiteY2" fmla="*/ 464949 h 1645403"/>
              <a:gd name="connsiteX3" fmla="*/ 1914040 w 6741762"/>
              <a:gd name="connsiteY3" fmla="*/ 1642820 h 1645403"/>
              <a:gd name="connsiteX4" fmla="*/ 2572718 w 6741762"/>
              <a:gd name="connsiteY4" fmla="*/ 480448 h 1645403"/>
              <a:gd name="connsiteX5" fmla="*/ 3370881 w 6741762"/>
              <a:gd name="connsiteY5" fmla="*/ 1224366 h 1645403"/>
              <a:gd name="connsiteX6" fmla="*/ 3861442 w 6741762"/>
              <a:gd name="connsiteY6" fmla="*/ 386932 h 1645403"/>
              <a:gd name="connsiteX7" fmla="*/ 4339525 w 6741762"/>
              <a:gd name="connsiteY7" fmla="*/ 1038387 h 1645403"/>
              <a:gd name="connsiteX8" fmla="*/ 4928461 w 6741762"/>
              <a:gd name="connsiteY8" fmla="*/ 271220 h 1645403"/>
              <a:gd name="connsiteX9" fmla="*/ 5805658 w 6741762"/>
              <a:gd name="connsiteY9" fmla="*/ 1539060 h 1645403"/>
              <a:gd name="connsiteX10" fmla="*/ 6741762 w 6741762"/>
              <a:gd name="connsiteY10" fmla="*/ 54244 h 1645403"/>
              <a:gd name="connsiteX0" fmla="*/ 0 w 6741762"/>
              <a:gd name="connsiteY0" fmla="*/ 0 h 1658406"/>
              <a:gd name="connsiteX1" fmla="*/ 693090 w 6741762"/>
              <a:gd name="connsiteY1" fmla="*/ 890988 h 1658406"/>
              <a:gd name="connsiteX2" fmla="*/ 1341162 w 6741762"/>
              <a:gd name="connsiteY2" fmla="*/ 386932 h 1658406"/>
              <a:gd name="connsiteX3" fmla="*/ 1914040 w 6741762"/>
              <a:gd name="connsiteY3" fmla="*/ 1642820 h 1658406"/>
              <a:gd name="connsiteX4" fmla="*/ 2572718 w 6741762"/>
              <a:gd name="connsiteY4" fmla="*/ 480448 h 1658406"/>
              <a:gd name="connsiteX5" fmla="*/ 3370881 w 6741762"/>
              <a:gd name="connsiteY5" fmla="*/ 1224366 h 1658406"/>
              <a:gd name="connsiteX6" fmla="*/ 3861442 w 6741762"/>
              <a:gd name="connsiteY6" fmla="*/ 386932 h 1658406"/>
              <a:gd name="connsiteX7" fmla="*/ 4339525 w 6741762"/>
              <a:gd name="connsiteY7" fmla="*/ 1038387 h 1658406"/>
              <a:gd name="connsiteX8" fmla="*/ 4928461 w 6741762"/>
              <a:gd name="connsiteY8" fmla="*/ 271220 h 1658406"/>
              <a:gd name="connsiteX9" fmla="*/ 5805658 w 6741762"/>
              <a:gd name="connsiteY9" fmla="*/ 1539060 h 1658406"/>
              <a:gd name="connsiteX10" fmla="*/ 6741762 w 6741762"/>
              <a:gd name="connsiteY10" fmla="*/ 54244 h 1658406"/>
              <a:gd name="connsiteX0" fmla="*/ 0 w 6741762"/>
              <a:gd name="connsiteY0" fmla="*/ 0 h 1654821"/>
              <a:gd name="connsiteX1" fmla="*/ 693090 w 6741762"/>
              <a:gd name="connsiteY1" fmla="*/ 890988 h 1654821"/>
              <a:gd name="connsiteX2" fmla="*/ 1341162 w 6741762"/>
              <a:gd name="connsiteY2" fmla="*/ 386932 h 1654821"/>
              <a:gd name="connsiteX3" fmla="*/ 1914040 w 6741762"/>
              <a:gd name="connsiteY3" fmla="*/ 1642820 h 1654821"/>
              <a:gd name="connsiteX4" fmla="*/ 2781322 w 6741762"/>
              <a:gd name="connsiteY4" fmla="*/ 458939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54821"/>
              <a:gd name="connsiteX1" fmla="*/ 693090 w 6741762"/>
              <a:gd name="connsiteY1" fmla="*/ 890988 h 1654821"/>
              <a:gd name="connsiteX2" fmla="*/ 1341162 w 6741762"/>
              <a:gd name="connsiteY2" fmla="*/ 386932 h 1654821"/>
              <a:gd name="connsiteX3" fmla="*/ 1914040 w 6741762"/>
              <a:gd name="connsiteY3" fmla="*/ 1642820 h 1654821"/>
              <a:gd name="connsiteX4" fmla="*/ 2637306 w 6741762"/>
              <a:gd name="connsiteY4" fmla="*/ 458940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54821"/>
              <a:gd name="connsiteX1" fmla="*/ 693090 w 6741762"/>
              <a:gd name="connsiteY1" fmla="*/ 890988 h 1654821"/>
              <a:gd name="connsiteX2" fmla="*/ 1269154 w 6741762"/>
              <a:gd name="connsiteY2" fmla="*/ 386932 h 1654821"/>
              <a:gd name="connsiteX3" fmla="*/ 1914040 w 6741762"/>
              <a:gd name="connsiteY3" fmla="*/ 1642820 h 1654821"/>
              <a:gd name="connsiteX4" fmla="*/ 2637306 w 6741762"/>
              <a:gd name="connsiteY4" fmla="*/ 458940 h 1654821"/>
              <a:gd name="connsiteX5" fmla="*/ 3370881 w 6741762"/>
              <a:gd name="connsiteY5" fmla="*/ 1224366 h 1654821"/>
              <a:gd name="connsiteX6" fmla="*/ 3861442 w 6741762"/>
              <a:gd name="connsiteY6" fmla="*/ 386932 h 1654821"/>
              <a:gd name="connsiteX7" fmla="*/ 4339525 w 6741762"/>
              <a:gd name="connsiteY7" fmla="*/ 1038387 h 1654821"/>
              <a:gd name="connsiteX8" fmla="*/ 4928461 w 6741762"/>
              <a:gd name="connsiteY8" fmla="*/ 271220 h 1654821"/>
              <a:gd name="connsiteX9" fmla="*/ 5805658 w 6741762"/>
              <a:gd name="connsiteY9" fmla="*/ 1539060 h 1654821"/>
              <a:gd name="connsiteX10" fmla="*/ 6741762 w 6741762"/>
              <a:gd name="connsiteY10" fmla="*/ 54244 h 1654821"/>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637306 w 6741762"/>
              <a:gd name="connsiteY4" fmla="*/ 458940 h 1666823"/>
              <a:gd name="connsiteX5" fmla="*/ 3370881 w 6741762"/>
              <a:gd name="connsiteY5" fmla="*/ 1224366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70881 w 6741762"/>
              <a:gd name="connsiteY5" fmla="*/ 1224366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39525 w 6741762"/>
              <a:gd name="connsiteY7" fmla="*/ 1038387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741762"/>
              <a:gd name="connsiteY0" fmla="*/ 0 h 1666823"/>
              <a:gd name="connsiteX1" fmla="*/ 693090 w 6741762"/>
              <a:gd name="connsiteY1" fmla="*/ 890988 h 1666823"/>
              <a:gd name="connsiteX2" fmla="*/ 1269154 w 6741762"/>
              <a:gd name="connsiteY2" fmla="*/ 314924 h 1666823"/>
              <a:gd name="connsiteX3" fmla="*/ 1914040 w 6741762"/>
              <a:gd name="connsiteY3" fmla="*/ 1642820 h 1666823"/>
              <a:gd name="connsiteX4" fmla="*/ 2709314 w 6741762"/>
              <a:gd name="connsiteY4" fmla="*/ 458940 h 1666823"/>
              <a:gd name="connsiteX5" fmla="*/ 3357386 w 6741762"/>
              <a:gd name="connsiteY5" fmla="*/ 1179020 h 1666823"/>
              <a:gd name="connsiteX6" fmla="*/ 3861442 w 6741762"/>
              <a:gd name="connsiteY6" fmla="*/ 386932 h 1666823"/>
              <a:gd name="connsiteX7" fmla="*/ 4365498 w 6741762"/>
              <a:gd name="connsiteY7" fmla="*/ 1035004 h 1666823"/>
              <a:gd name="connsiteX8" fmla="*/ 4928461 w 6741762"/>
              <a:gd name="connsiteY8" fmla="*/ 271220 h 1666823"/>
              <a:gd name="connsiteX9" fmla="*/ 5805658 w 6741762"/>
              <a:gd name="connsiteY9" fmla="*/ 1539060 h 1666823"/>
              <a:gd name="connsiteX10" fmla="*/ 6741762 w 6741762"/>
              <a:gd name="connsiteY10" fmla="*/ 54244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539060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733650 w 6669754"/>
              <a:gd name="connsiteY9" fmla="*/ 1467052 h 1666823"/>
              <a:gd name="connsiteX10" fmla="*/ 6669754 w 6669754"/>
              <a:gd name="connsiteY10" fmla="*/ 26892 h 1666823"/>
              <a:gd name="connsiteX0" fmla="*/ 0 w 6669754"/>
              <a:gd name="connsiteY0" fmla="*/ 0 h 1666823"/>
              <a:gd name="connsiteX1" fmla="*/ 693090 w 6669754"/>
              <a:gd name="connsiteY1" fmla="*/ 890988 h 1666823"/>
              <a:gd name="connsiteX2" fmla="*/ 1269154 w 6669754"/>
              <a:gd name="connsiteY2" fmla="*/ 314924 h 1666823"/>
              <a:gd name="connsiteX3" fmla="*/ 1914040 w 6669754"/>
              <a:gd name="connsiteY3" fmla="*/ 1642820 h 1666823"/>
              <a:gd name="connsiteX4" fmla="*/ 2709314 w 6669754"/>
              <a:gd name="connsiteY4" fmla="*/ 458940 h 1666823"/>
              <a:gd name="connsiteX5" fmla="*/ 3357386 w 6669754"/>
              <a:gd name="connsiteY5" fmla="*/ 1179020 h 1666823"/>
              <a:gd name="connsiteX6" fmla="*/ 3861442 w 6669754"/>
              <a:gd name="connsiteY6" fmla="*/ 386932 h 1666823"/>
              <a:gd name="connsiteX7" fmla="*/ 4365498 w 6669754"/>
              <a:gd name="connsiteY7" fmla="*/ 1035004 h 1666823"/>
              <a:gd name="connsiteX8" fmla="*/ 4928461 w 6669754"/>
              <a:gd name="connsiteY8" fmla="*/ 271220 h 1666823"/>
              <a:gd name="connsiteX9" fmla="*/ 5805658 w 6669754"/>
              <a:gd name="connsiteY9" fmla="*/ 1539060 h 1666823"/>
              <a:gd name="connsiteX10" fmla="*/ 6669754 w 6669754"/>
              <a:gd name="connsiteY10" fmla="*/ 26892 h 1666823"/>
              <a:gd name="connsiteX0" fmla="*/ 0 w 6669754"/>
              <a:gd name="connsiteY0" fmla="*/ 0 h 1642820"/>
              <a:gd name="connsiteX1" fmla="*/ 693090 w 6669754"/>
              <a:gd name="connsiteY1" fmla="*/ 890988 h 1642820"/>
              <a:gd name="connsiteX2" fmla="*/ 1269154 w 6669754"/>
              <a:gd name="connsiteY2" fmla="*/ 314924 h 1642820"/>
              <a:gd name="connsiteX3" fmla="*/ 1914040 w 6669754"/>
              <a:gd name="connsiteY3" fmla="*/ 1642820 h 1642820"/>
              <a:gd name="connsiteX4" fmla="*/ 2709314 w 6669754"/>
              <a:gd name="connsiteY4" fmla="*/ 314924 h 1642820"/>
              <a:gd name="connsiteX5" fmla="*/ 3357386 w 6669754"/>
              <a:gd name="connsiteY5" fmla="*/ 1179020 h 1642820"/>
              <a:gd name="connsiteX6" fmla="*/ 3861442 w 6669754"/>
              <a:gd name="connsiteY6" fmla="*/ 386932 h 1642820"/>
              <a:gd name="connsiteX7" fmla="*/ 4365498 w 6669754"/>
              <a:gd name="connsiteY7" fmla="*/ 1035004 h 1642820"/>
              <a:gd name="connsiteX8" fmla="*/ 4928461 w 6669754"/>
              <a:gd name="connsiteY8" fmla="*/ 271220 h 1642820"/>
              <a:gd name="connsiteX9" fmla="*/ 5805658 w 6669754"/>
              <a:gd name="connsiteY9" fmla="*/ 1539060 h 1642820"/>
              <a:gd name="connsiteX10" fmla="*/ 6669754 w 6669754"/>
              <a:gd name="connsiteY10" fmla="*/ 26892 h 1642820"/>
              <a:gd name="connsiteX0" fmla="*/ 0 w 6669754"/>
              <a:gd name="connsiteY0" fmla="*/ 0 h 1728192"/>
              <a:gd name="connsiteX1" fmla="*/ 693090 w 6669754"/>
              <a:gd name="connsiteY1" fmla="*/ 890988 h 1728192"/>
              <a:gd name="connsiteX2" fmla="*/ 1269154 w 6669754"/>
              <a:gd name="connsiteY2" fmla="*/ 314924 h 1728192"/>
              <a:gd name="connsiteX3" fmla="*/ 2016224 w 6669754"/>
              <a:gd name="connsiteY3" fmla="*/ 1728192 h 1728192"/>
              <a:gd name="connsiteX4" fmla="*/ 2709314 w 6669754"/>
              <a:gd name="connsiteY4" fmla="*/ 314924 h 1728192"/>
              <a:gd name="connsiteX5" fmla="*/ 3357386 w 6669754"/>
              <a:gd name="connsiteY5" fmla="*/ 1179020 h 1728192"/>
              <a:gd name="connsiteX6" fmla="*/ 3861442 w 6669754"/>
              <a:gd name="connsiteY6" fmla="*/ 386932 h 1728192"/>
              <a:gd name="connsiteX7" fmla="*/ 4365498 w 6669754"/>
              <a:gd name="connsiteY7" fmla="*/ 1035004 h 1728192"/>
              <a:gd name="connsiteX8" fmla="*/ 4928461 w 6669754"/>
              <a:gd name="connsiteY8" fmla="*/ 271220 h 1728192"/>
              <a:gd name="connsiteX9" fmla="*/ 5805658 w 6669754"/>
              <a:gd name="connsiteY9" fmla="*/ 1539060 h 1728192"/>
              <a:gd name="connsiteX10" fmla="*/ 6669754 w 6669754"/>
              <a:gd name="connsiteY10" fmla="*/ 26892 h 1728192"/>
              <a:gd name="connsiteX0" fmla="*/ 0 w 6669754"/>
              <a:gd name="connsiteY0" fmla="*/ 0 h 1728192"/>
              <a:gd name="connsiteX1" fmla="*/ 693090 w 6669754"/>
              <a:gd name="connsiteY1" fmla="*/ 890988 h 1728192"/>
              <a:gd name="connsiteX2" fmla="*/ 1269154 w 6669754"/>
              <a:gd name="connsiteY2" fmla="*/ 314924 h 1728192"/>
              <a:gd name="connsiteX3" fmla="*/ 1944216 w 6669754"/>
              <a:gd name="connsiteY3" fmla="*/ 1728192 h 1728192"/>
              <a:gd name="connsiteX4" fmla="*/ 2709314 w 6669754"/>
              <a:gd name="connsiteY4" fmla="*/ 314924 h 1728192"/>
              <a:gd name="connsiteX5" fmla="*/ 3357386 w 6669754"/>
              <a:gd name="connsiteY5" fmla="*/ 1179020 h 1728192"/>
              <a:gd name="connsiteX6" fmla="*/ 3861442 w 6669754"/>
              <a:gd name="connsiteY6" fmla="*/ 386932 h 1728192"/>
              <a:gd name="connsiteX7" fmla="*/ 4365498 w 6669754"/>
              <a:gd name="connsiteY7" fmla="*/ 1035004 h 1728192"/>
              <a:gd name="connsiteX8" fmla="*/ 4928461 w 6669754"/>
              <a:gd name="connsiteY8" fmla="*/ 271220 h 1728192"/>
              <a:gd name="connsiteX9" fmla="*/ 5805658 w 6669754"/>
              <a:gd name="connsiteY9" fmla="*/ 1539060 h 1728192"/>
              <a:gd name="connsiteX10" fmla="*/ 6669754 w 6669754"/>
              <a:gd name="connsiteY10" fmla="*/ 26892 h 1728192"/>
              <a:gd name="connsiteX0" fmla="*/ 0 w 6669754"/>
              <a:gd name="connsiteY0" fmla="*/ 0 h 1728192"/>
              <a:gd name="connsiteX1" fmla="*/ 693090 w 6669754"/>
              <a:gd name="connsiteY1" fmla="*/ 890988 h 1728192"/>
              <a:gd name="connsiteX2" fmla="*/ 1269154 w 6669754"/>
              <a:gd name="connsiteY2" fmla="*/ 314924 h 1728192"/>
              <a:gd name="connsiteX3" fmla="*/ 1944216 w 6669754"/>
              <a:gd name="connsiteY3" fmla="*/ 1728192 h 1728192"/>
              <a:gd name="connsiteX4" fmla="*/ 2709314 w 6669754"/>
              <a:gd name="connsiteY4" fmla="*/ 314924 h 1728192"/>
              <a:gd name="connsiteX5" fmla="*/ 3384376 w 6669754"/>
              <a:gd name="connsiteY5" fmla="*/ 1224136 h 1728192"/>
              <a:gd name="connsiteX6" fmla="*/ 3861442 w 6669754"/>
              <a:gd name="connsiteY6" fmla="*/ 386932 h 1728192"/>
              <a:gd name="connsiteX7" fmla="*/ 4365498 w 6669754"/>
              <a:gd name="connsiteY7" fmla="*/ 1035004 h 1728192"/>
              <a:gd name="connsiteX8" fmla="*/ 4928461 w 6669754"/>
              <a:gd name="connsiteY8" fmla="*/ 271220 h 1728192"/>
              <a:gd name="connsiteX9" fmla="*/ 5805658 w 6669754"/>
              <a:gd name="connsiteY9" fmla="*/ 1539060 h 1728192"/>
              <a:gd name="connsiteX10" fmla="*/ 6669754 w 6669754"/>
              <a:gd name="connsiteY10" fmla="*/ 26892 h 1728192"/>
              <a:gd name="connsiteX0" fmla="*/ 0 w 6669754"/>
              <a:gd name="connsiteY0" fmla="*/ 0 h 1728192"/>
              <a:gd name="connsiteX1" fmla="*/ 693090 w 6669754"/>
              <a:gd name="connsiteY1" fmla="*/ 890988 h 1728192"/>
              <a:gd name="connsiteX2" fmla="*/ 1269154 w 6669754"/>
              <a:gd name="connsiteY2" fmla="*/ 314924 h 1728192"/>
              <a:gd name="connsiteX3" fmla="*/ 1944216 w 6669754"/>
              <a:gd name="connsiteY3" fmla="*/ 1728192 h 1728192"/>
              <a:gd name="connsiteX4" fmla="*/ 2709314 w 6669754"/>
              <a:gd name="connsiteY4" fmla="*/ 314924 h 1728192"/>
              <a:gd name="connsiteX5" fmla="*/ 3384376 w 6669754"/>
              <a:gd name="connsiteY5" fmla="*/ 1224136 h 1728192"/>
              <a:gd name="connsiteX6" fmla="*/ 3861442 w 6669754"/>
              <a:gd name="connsiteY6" fmla="*/ 386932 h 1728192"/>
              <a:gd name="connsiteX7" fmla="*/ 4392488 w 6669754"/>
              <a:gd name="connsiteY7" fmla="*/ 1080120 h 1728192"/>
              <a:gd name="connsiteX8" fmla="*/ 4928461 w 6669754"/>
              <a:gd name="connsiteY8" fmla="*/ 271220 h 1728192"/>
              <a:gd name="connsiteX9" fmla="*/ 5805658 w 6669754"/>
              <a:gd name="connsiteY9" fmla="*/ 1539060 h 1728192"/>
              <a:gd name="connsiteX10" fmla="*/ 6669754 w 6669754"/>
              <a:gd name="connsiteY10" fmla="*/ 26892 h 1728192"/>
              <a:gd name="connsiteX0" fmla="*/ 0 w 6669754"/>
              <a:gd name="connsiteY0" fmla="*/ 0 h 1728192"/>
              <a:gd name="connsiteX1" fmla="*/ 648072 w 6669754"/>
              <a:gd name="connsiteY1" fmla="*/ 864096 h 1728192"/>
              <a:gd name="connsiteX2" fmla="*/ 1269154 w 6669754"/>
              <a:gd name="connsiteY2" fmla="*/ 314924 h 1728192"/>
              <a:gd name="connsiteX3" fmla="*/ 1944216 w 6669754"/>
              <a:gd name="connsiteY3" fmla="*/ 1728192 h 1728192"/>
              <a:gd name="connsiteX4" fmla="*/ 2709314 w 6669754"/>
              <a:gd name="connsiteY4" fmla="*/ 314924 h 1728192"/>
              <a:gd name="connsiteX5" fmla="*/ 3384376 w 6669754"/>
              <a:gd name="connsiteY5" fmla="*/ 1224136 h 1728192"/>
              <a:gd name="connsiteX6" fmla="*/ 3861442 w 6669754"/>
              <a:gd name="connsiteY6" fmla="*/ 386932 h 1728192"/>
              <a:gd name="connsiteX7" fmla="*/ 4392488 w 6669754"/>
              <a:gd name="connsiteY7" fmla="*/ 1080120 h 1728192"/>
              <a:gd name="connsiteX8" fmla="*/ 4928461 w 6669754"/>
              <a:gd name="connsiteY8" fmla="*/ 271220 h 1728192"/>
              <a:gd name="connsiteX9" fmla="*/ 5805658 w 6669754"/>
              <a:gd name="connsiteY9" fmla="*/ 1539060 h 1728192"/>
              <a:gd name="connsiteX10" fmla="*/ 6669754 w 6669754"/>
              <a:gd name="connsiteY10" fmla="*/ 26892 h 1728192"/>
              <a:gd name="connsiteX0" fmla="*/ 0 w 6669754"/>
              <a:gd name="connsiteY0" fmla="*/ 0 h 1747713"/>
              <a:gd name="connsiteX1" fmla="*/ 648072 w 6669754"/>
              <a:gd name="connsiteY1" fmla="*/ 864096 h 1747713"/>
              <a:gd name="connsiteX2" fmla="*/ 1296144 w 6669754"/>
              <a:gd name="connsiteY2" fmla="*/ 432048 h 1747713"/>
              <a:gd name="connsiteX3" fmla="*/ 1944216 w 6669754"/>
              <a:gd name="connsiteY3" fmla="*/ 1728192 h 1747713"/>
              <a:gd name="connsiteX4" fmla="*/ 2709314 w 6669754"/>
              <a:gd name="connsiteY4" fmla="*/ 314924 h 1747713"/>
              <a:gd name="connsiteX5" fmla="*/ 3384376 w 6669754"/>
              <a:gd name="connsiteY5" fmla="*/ 1224136 h 1747713"/>
              <a:gd name="connsiteX6" fmla="*/ 3861442 w 6669754"/>
              <a:gd name="connsiteY6" fmla="*/ 386932 h 1747713"/>
              <a:gd name="connsiteX7" fmla="*/ 4392488 w 6669754"/>
              <a:gd name="connsiteY7" fmla="*/ 1080120 h 1747713"/>
              <a:gd name="connsiteX8" fmla="*/ 4928461 w 6669754"/>
              <a:gd name="connsiteY8" fmla="*/ 271220 h 1747713"/>
              <a:gd name="connsiteX9" fmla="*/ 5805658 w 6669754"/>
              <a:gd name="connsiteY9" fmla="*/ 1539060 h 1747713"/>
              <a:gd name="connsiteX10" fmla="*/ 6669754 w 6669754"/>
              <a:gd name="connsiteY10" fmla="*/ 26892 h 1747713"/>
              <a:gd name="connsiteX0" fmla="*/ 0 w 6669754"/>
              <a:gd name="connsiteY0" fmla="*/ 0 h 1603697"/>
              <a:gd name="connsiteX1" fmla="*/ 648072 w 6669754"/>
              <a:gd name="connsiteY1" fmla="*/ 864096 h 1603697"/>
              <a:gd name="connsiteX2" fmla="*/ 1296144 w 6669754"/>
              <a:gd name="connsiteY2" fmla="*/ 432048 h 1603697"/>
              <a:gd name="connsiteX3" fmla="*/ 1944216 w 6669754"/>
              <a:gd name="connsiteY3" fmla="*/ 1584176 h 1603697"/>
              <a:gd name="connsiteX4" fmla="*/ 2709314 w 6669754"/>
              <a:gd name="connsiteY4" fmla="*/ 314924 h 1603697"/>
              <a:gd name="connsiteX5" fmla="*/ 3384376 w 6669754"/>
              <a:gd name="connsiteY5" fmla="*/ 1224136 h 1603697"/>
              <a:gd name="connsiteX6" fmla="*/ 3861442 w 6669754"/>
              <a:gd name="connsiteY6" fmla="*/ 386932 h 1603697"/>
              <a:gd name="connsiteX7" fmla="*/ 4392488 w 6669754"/>
              <a:gd name="connsiteY7" fmla="*/ 1080120 h 1603697"/>
              <a:gd name="connsiteX8" fmla="*/ 4928461 w 6669754"/>
              <a:gd name="connsiteY8" fmla="*/ 271220 h 1603697"/>
              <a:gd name="connsiteX9" fmla="*/ 5805658 w 6669754"/>
              <a:gd name="connsiteY9" fmla="*/ 1539060 h 1603697"/>
              <a:gd name="connsiteX10" fmla="*/ 6669754 w 6669754"/>
              <a:gd name="connsiteY10" fmla="*/ 26892 h 1603697"/>
              <a:gd name="connsiteX0" fmla="*/ 0 w 6669754"/>
              <a:gd name="connsiteY0" fmla="*/ 0 h 1596177"/>
              <a:gd name="connsiteX1" fmla="*/ 648072 w 6669754"/>
              <a:gd name="connsiteY1" fmla="*/ 864096 h 1596177"/>
              <a:gd name="connsiteX2" fmla="*/ 1296144 w 6669754"/>
              <a:gd name="connsiteY2" fmla="*/ 432048 h 1596177"/>
              <a:gd name="connsiteX3" fmla="*/ 1944216 w 6669754"/>
              <a:gd name="connsiteY3" fmla="*/ 1584176 h 1596177"/>
              <a:gd name="connsiteX4" fmla="*/ 2664296 w 6669754"/>
              <a:gd name="connsiteY4" fmla="*/ 504056 h 1596177"/>
              <a:gd name="connsiteX5" fmla="*/ 3384376 w 6669754"/>
              <a:gd name="connsiteY5" fmla="*/ 1224136 h 1596177"/>
              <a:gd name="connsiteX6" fmla="*/ 3861442 w 6669754"/>
              <a:gd name="connsiteY6" fmla="*/ 386932 h 1596177"/>
              <a:gd name="connsiteX7" fmla="*/ 4392488 w 6669754"/>
              <a:gd name="connsiteY7" fmla="*/ 1080120 h 1596177"/>
              <a:gd name="connsiteX8" fmla="*/ 4928461 w 6669754"/>
              <a:gd name="connsiteY8" fmla="*/ 271220 h 1596177"/>
              <a:gd name="connsiteX9" fmla="*/ 5805658 w 6669754"/>
              <a:gd name="connsiteY9" fmla="*/ 1539060 h 1596177"/>
              <a:gd name="connsiteX10" fmla="*/ 6669754 w 6669754"/>
              <a:gd name="connsiteY10" fmla="*/ 26892 h 1596177"/>
              <a:gd name="connsiteX0" fmla="*/ 0 w 6669754"/>
              <a:gd name="connsiteY0" fmla="*/ 0 h 1596177"/>
              <a:gd name="connsiteX1" fmla="*/ 648072 w 6669754"/>
              <a:gd name="connsiteY1" fmla="*/ 864096 h 1596177"/>
              <a:gd name="connsiteX2" fmla="*/ 1296144 w 6669754"/>
              <a:gd name="connsiteY2" fmla="*/ 432048 h 1596177"/>
              <a:gd name="connsiteX3" fmla="*/ 1944216 w 6669754"/>
              <a:gd name="connsiteY3" fmla="*/ 1584176 h 1596177"/>
              <a:gd name="connsiteX4" fmla="*/ 2664296 w 6669754"/>
              <a:gd name="connsiteY4" fmla="*/ 504056 h 1596177"/>
              <a:gd name="connsiteX5" fmla="*/ 3384376 w 6669754"/>
              <a:gd name="connsiteY5" fmla="*/ 1152128 h 1596177"/>
              <a:gd name="connsiteX6" fmla="*/ 3861442 w 6669754"/>
              <a:gd name="connsiteY6" fmla="*/ 386932 h 1596177"/>
              <a:gd name="connsiteX7" fmla="*/ 4392488 w 6669754"/>
              <a:gd name="connsiteY7" fmla="*/ 1080120 h 1596177"/>
              <a:gd name="connsiteX8" fmla="*/ 4928461 w 6669754"/>
              <a:gd name="connsiteY8" fmla="*/ 271220 h 1596177"/>
              <a:gd name="connsiteX9" fmla="*/ 5805658 w 6669754"/>
              <a:gd name="connsiteY9" fmla="*/ 1539060 h 1596177"/>
              <a:gd name="connsiteX10" fmla="*/ 6669754 w 6669754"/>
              <a:gd name="connsiteY10" fmla="*/ 26892 h 1596177"/>
              <a:gd name="connsiteX0" fmla="*/ 0 w 6669754"/>
              <a:gd name="connsiteY0" fmla="*/ 0 h 1596177"/>
              <a:gd name="connsiteX1" fmla="*/ 648072 w 6669754"/>
              <a:gd name="connsiteY1" fmla="*/ 864096 h 1596177"/>
              <a:gd name="connsiteX2" fmla="*/ 1296144 w 6669754"/>
              <a:gd name="connsiteY2" fmla="*/ 432048 h 1596177"/>
              <a:gd name="connsiteX3" fmla="*/ 1944216 w 6669754"/>
              <a:gd name="connsiteY3" fmla="*/ 1584176 h 1596177"/>
              <a:gd name="connsiteX4" fmla="*/ 2664296 w 6669754"/>
              <a:gd name="connsiteY4" fmla="*/ 504056 h 1596177"/>
              <a:gd name="connsiteX5" fmla="*/ 3384376 w 6669754"/>
              <a:gd name="connsiteY5" fmla="*/ 1152128 h 1596177"/>
              <a:gd name="connsiteX6" fmla="*/ 3888432 w 6669754"/>
              <a:gd name="connsiteY6" fmla="*/ 432048 h 1596177"/>
              <a:gd name="connsiteX7" fmla="*/ 4392488 w 6669754"/>
              <a:gd name="connsiteY7" fmla="*/ 1080120 h 1596177"/>
              <a:gd name="connsiteX8" fmla="*/ 4928461 w 6669754"/>
              <a:gd name="connsiteY8" fmla="*/ 271220 h 1596177"/>
              <a:gd name="connsiteX9" fmla="*/ 5805658 w 6669754"/>
              <a:gd name="connsiteY9" fmla="*/ 1539060 h 1596177"/>
              <a:gd name="connsiteX10" fmla="*/ 6669754 w 6669754"/>
              <a:gd name="connsiteY10" fmla="*/ 26892 h 1596177"/>
              <a:gd name="connsiteX0" fmla="*/ 0 w 6669754"/>
              <a:gd name="connsiteY0" fmla="*/ 0 h 1596177"/>
              <a:gd name="connsiteX1" fmla="*/ 648072 w 6669754"/>
              <a:gd name="connsiteY1" fmla="*/ 864096 h 1596177"/>
              <a:gd name="connsiteX2" fmla="*/ 1296144 w 6669754"/>
              <a:gd name="connsiteY2" fmla="*/ 432048 h 1596177"/>
              <a:gd name="connsiteX3" fmla="*/ 1944216 w 6669754"/>
              <a:gd name="connsiteY3" fmla="*/ 1584176 h 1596177"/>
              <a:gd name="connsiteX4" fmla="*/ 2664296 w 6669754"/>
              <a:gd name="connsiteY4" fmla="*/ 504056 h 1596177"/>
              <a:gd name="connsiteX5" fmla="*/ 3384376 w 6669754"/>
              <a:gd name="connsiteY5" fmla="*/ 1152128 h 1596177"/>
              <a:gd name="connsiteX6" fmla="*/ 3888432 w 6669754"/>
              <a:gd name="connsiteY6" fmla="*/ 432048 h 1596177"/>
              <a:gd name="connsiteX7" fmla="*/ 4392488 w 6669754"/>
              <a:gd name="connsiteY7" fmla="*/ 936104 h 1596177"/>
              <a:gd name="connsiteX8" fmla="*/ 4928461 w 6669754"/>
              <a:gd name="connsiteY8" fmla="*/ 271220 h 1596177"/>
              <a:gd name="connsiteX9" fmla="*/ 5805658 w 6669754"/>
              <a:gd name="connsiteY9" fmla="*/ 1539060 h 1596177"/>
              <a:gd name="connsiteX10" fmla="*/ 6669754 w 6669754"/>
              <a:gd name="connsiteY10" fmla="*/ 26892 h 1596177"/>
              <a:gd name="connsiteX0" fmla="*/ 0 w 6669754"/>
              <a:gd name="connsiteY0" fmla="*/ 0 h 1596177"/>
              <a:gd name="connsiteX1" fmla="*/ 648072 w 6669754"/>
              <a:gd name="connsiteY1" fmla="*/ 864096 h 1596177"/>
              <a:gd name="connsiteX2" fmla="*/ 1296144 w 6669754"/>
              <a:gd name="connsiteY2" fmla="*/ 432048 h 1596177"/>
              <a:gd name="connsiteX3" fmla="*/ 1944216 w 6669754"/>
              <a:gd name="connsiteY3" fmla="*/ 1584176 h 1596177"/>
              <a:gd name="connsiteX4" fmla="*/ 2664296 w 6669754"/>
              <a:gd name="connsiteY4" fmla="*/ 504056 h 1596177"/>
              <a:gd name="connsiteX5" fmla="*/ 3384376 w 6669754"/>
              <a:gd name="connsiteY5" fmla="*/ 1152128 h 1596177"/>
              <a:gd name="connsiteX6" fmla="*/ 3888432 w 6669754"/>
              <a:gd name="connsiteY6" fmla="*/ 432048 h 1596177"/>
              <a:gd name="connsiteX7" fmla="*/ 4392488 w 6669754"/>
              <a:gd name="connsiteY7" fmla="*/ 936104 h 1596177"/>
              <a:gd name="connsiteX8" fmla="*/ 4928461 w 6669754"/>
              <a:gd name="connsiteY8" fmla="*/ 271220 h 1596177"/>
              <a:gd name="connsiteX9" fmla="*/ 5760640 w 6669754"/>
              <a:gd name="connsiteY9" fmla="*/ 1440160 h 1596177"/>
              <a:gd name="connsiteX10" fmla="*/ 6669754 w 6669754"/>
              <a:gd name="connsiteY10" fmla="*/ 26892 h 1596177"/>
              <a:gd name="connsiteX0" fmla="*/ 0 w 6669754"/>
              <a:gd name="connsiteY0" fmla="*/ 0 h 1596177"/>
              <a:gd name="connsiteX1" fmla="*/ 648072 w 6669754"/>
              <a:gd name="connsiteY1" fmla="*/ 864096 h 1596177"/>
              <a:gd name="connsiteX2" fmla="*/ 1224136 w 6669754"/>
              <a:gd name="connsiteY2" fmla="*/ 576064 h 1596177"/>
              <a:gd name="connsiteX3" fmla="*/ 1944216 w 6669754"/>
              <a:gd name="connsiteY3" fmla="*/ 1584176 h 1596177"/>
              <a:gd name="connsiteX4" fmla="*/ 2664296 w 6669754"/>
              <a:gd name="connsiteY4" fmla="*/ 504056 h 1596177"/>
              <a:gd name="connsiteX5" fmla="*/ 3384376 w 6669754"/>
              <a:gd name="connsiteY5" fmla="*/ 1152128 h 1596177"/>
              <a:gd name="connsiteX6" fmla="*/ 3888432 w 6669754"/>
              <a:gd name="connsiteY6" fmla="*/ 432048 h 1596177"/>
              <a:gd name="connsiteX7" fmla="*/ 4392488 w 6669754"/>
              <a:gd name="connsiteY7" fmla="*/ 936104 h 1596177"/>
              <a:gd name="connsiteX8" fmla="*/ 4928461 w 6669754"/>
              <a:gd name="connsiteY8" fmla="*/ 271220 h 1596177"/>
              <a:gd name="connsiteX9" fmla="*/ 5760640 w 6669754"/>
              <a:gd name="connsiteY9" fmla="*/ 1440160 h 1596177"/>
              <a:gd name="connsiteX10" fmla="*/ 6669754 w 6669754"/>
              <a:gd name="connsiteY10" fmla="*/ 26892 h 159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9754" h="1596177">
                <a:moveTo>
                  <a:pt x="0" y="0"/>
                </a:moveTo>
                <a:cubicBezTo>
                  <a:pt x="265408" y="356461"/>
                  <a:pt x="444049" y="768085"/>
                  <a:pt x="648072" y="864096"/>
                </a:cubicBezTo>
                <a:cubicBezTo>
                  <a:pt x="852095" y="960107"/>
                  <a:pt x="1008112" y="456051"/>
                  <a:pt x="1224136" y="576064"/>
                </a:cubicBezTo>
                <a:cubicBezTo>
                  <a:pt x="1440160" y="696077"/>
                  <a:pt x="1704189" y="1596177"/>
                  <a:pt x="1944216" y="1584176"/>
                </a:cubicBezTo>
                <a:cubicBezTo>
                  <a:pt x="2184243" y="1572175"/>
                  <a:pt x="2424269" y="576064"/>
                  <a:pt x="2664296" y="504056"/>
                </a:cubicBezTo>
                <a:cubicBezTo>
                  <a:pt x="2904323" y="432048"/>
                  <a:pt x="3180353" y="1164129"/>
                  <a:pt x="3384376" y="1152128"/>
                </a:cubicBezTo>
                <a:cubicBezTo>
                  <a:pt x="3588399" y="1140127"/>
                  <a:pt x="3720413" y="468052"/>
                  <a:pt x="3888432" y="432048"/>
                </a:cubicBezTo>
                <a:cubicBezTo>
                  <a:pt x="4056451" y="396044"/>
                  <a:pt x="4219150" y="962909"/>
                  <a:pt x="4392488" y="936104"/>
                </a:cubicBezTo>
                <a:cubicBezTo>
                  <a:pt x="4565826" y="909299"/>
                  <a:pt x="4700436" y="187211"/>
                  <a:pt x="4928461" y="271220"/>
                </a:cubicBezTo>
                <a:cubicBezTo>
                  <a:pt x="5156486" y="355229"/>
                  <a:pt x="5470425" y="1480881"/>
                  <a:pt x="5760640" y="1440160"/>
                </a:cubicBezTo>
                <a:cubicBezTo>
                  <a:pt x="6050855" y="1399439"/>
                  <a:pt x="6367537" y="748854"/>
                  <a:pt x="6669754" y="26892"/>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円/楕円 37"/>
          <p:cNvSpPr/>
          <p:nvPr/>
        </p:nvSpPr>
        <p:spPr>
          <a:xfrm>
            <a:off x="2555776" y="3578721"/>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39" name="円/楕円 38"/>
          <p:cNvSpPr/>
          <p:nvPr/>
        </p:nvSpPr>
        <p:spPr>
          <a:xfrm>
            <a:off x="2994099" y="4005064"/>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41" name="円/楕円 40"/>
          <p:cNvSpPr/>
          <p:nvPr/>
        </p:nvSpPr>
        <p:spPr>
          <a:xfrm>
            <a:off x="6378475" y="3356992"/>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43" name="円/楕円 42"/>
          <p:cNvSpPr/>
          <p:nvPr/>
        </p:nvSpPr>
        <p:spPr>
          <a:xfrm>
            <a:off x="6732240" y="3861048"/>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44" name="円/楕円 43"/>
          <p:cNvSpPr/>
          <p:nvPr/>
        </p:nvSpPr>
        <p:spPr>
          <a:xfrm>
            <a:off x="7308304" y="3509392"/>
            <a:ext cx="785813" cy="71437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35" name="スライド番号プレースホルダ 34"/>
          <p:cNvSpPr>
            <a:spLocks noGrp="1"/>
          </p:cNvSpPr>
          <p:nvPr>
            <p:ph type="sldNum" sz="quarter" idx="12"/>
          </p:nvPr>
        </p:nvSpPr>
        <p:spPr/>
        <p:txBody>
          <a:bodyPr/>
          <a:lstStyle/>
          <a:p>
            <a:fld id="{1B2C0A51-D84E-4795-97CC-5D1960B01346}" type="slidenum">
              <a:rPr lang="ja-JP" altLang="en-US" smtClean="0"/>
              <a:pPr/>
              <a:t>21</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blinds(horizontal)">
                                      <p:cBhvr>
                                        <p:cTn id="34" dur="500"/>
                                        <p:tgtEl>
                                          <p:spTgt spid="4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linds(horizontal)">
                                      <p:cBhvr>
                                        <p:cTn id="37" dur="500"/>
                                        <p:tgtEl>
                                          <p:spTgt spid="4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blinds(horizontal)">
                                      <p:cBhvr>
                                        <p:cTn id="4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P spid="27" grpId="0" animBg="1"/>
      <p:bldP spid="26" grpId="0" animBg="1"/>
      <p:bldP spid="23" grpId="0" animBg="1"/>
      <p:bldP spid="25" grpId="0" animBg="1"/>
      <p:bldP spid="38" grpId="0" animBg="1"/>
      <p:bldP spid="39" grpId="0" animBg="1"/>
      <p:bldP spid="41" grpId="0" animBg="1"/>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357188" y="142875"/>
            <a:ext cx="8543925" cy="1154113"/>
          </a:xfrm>
        </p:spPr>
        <p:txBody>
          <a:bodyPr/>
          <a:lstStyle/>
          <a:p>
            <a:r>
              <a:rPr lang="ja-JP" altLang="en-US" sz="4000" u="sng" dirty="0" smtClean="0"/>
              <a:t>ステップ</a:t>
            </a:r>
            <a:r>
              <a:rPr lang="en-US" altLang="ja-JP" sz="4000" u="sng" dirty="0" smtClean="0"/>
              <a:t>3.</a:t>
            </a:r>
            <a:r>
              <a:rPr lang="ja-JP" altLang="en-US" sz="4000" dirty="0" smtClean="0"/>
              <a:t>　独立全原子</a:t>
            </a:r>
            <a:r>
              <a:rPr lang="en-US" altLang="ja-JP" sz="4000" dirty="0" smtClean="0"/>
              <a:t>MD</a:t>
            </a:r>
            <a:r>
              <a:rPr lang="ja-JP" altLang="en-US" sz="4000" dirty="0" smtClean="0"/>
              <a:t> </a:t>
            </a:r>
            <a:endParaRPr lang="en-US" altLang="ja-JP" sz="4000" dirty="0" smtClean="0"/>
          </a:p>
        </p:txBody>
      </p:sp>
      <p:sp>
        <p:nvSpPr>
          <p:cNvPr id="3077" name="Text Box 11"/>
          <p:cNvSpPr txBox="1">
            <a:spLocks noChangeArrowheads="1"/>
          </p:cNvSpPr>
          <p:nvPr/>
        </p:nvSpPr>
        <p:spPr bwMode="auto">
          <a:xfrm>
            <a:off x="592138" y="1220788"/>
            <a:ext cx="8198270" cy="707886"/>
          </a:xfrm>
          <a:prstGeom prst="rect">
            <a:avLst/>
          </a:prstGeom>
          <a:noFill/>
          <a:ln w="9525">
            <a:noFill/>
            <a:miter lim="800000"/>
            <a:headEnd/>
            <a:tailEnd/>
          </a:ln>
        </p:spPr>
        <p:txBody>
          <a:bodyPr wrap="none">
            <a:spAutoFit/>
          </a:bodyPr>
          <a:lstStyle/>
          <a:p>
            <a:r>
              <a:rPr lang="ja-JP" altLang="en-US" dirty="0">
                <a:latin typeface="Calibri" pitchFamily="34" charset="0"/>
              </a:rPr>
              <a:t>・</a:t>
            </a:r>
            <a:r>
              <a:rPr lang="ja-JP" altLang="en-US" sz="2000" dirty="0">
                <a:latin typeface="Calibri" pitchFamily="34" charset="0"/>
              </a:rPr>
              <a:t>全原子構造の周辺</a:t>
            </a:r>
            <a:r>
              <a:rPr lang="ja-JP" altLang="en-US" sz="2000" dirty="0" smtClean="0">
                <a:latin typeface="Calibri" pitchFamily="34" charset="0"/>
              </a:rPr>
              <a:t>を局所的に</a:t>
            </a:r>
            <a:r>
              <a:rPr lang="ja-JP" altLang="en-US" sz="2000" dirty="0">
                <a:latin typeface="Calibri" pitchFamily="34" charset="0"/>
              </a:rPr>
              <a:t>探索する</a:t>
            </a:r>
            <a:r>
              <a:rPr lang="ja-JP" altLang="en-US" sz="2000" dirty="0" smtClean="0">
                <a:latin typeface="Calibri" pitchFamily="34" charset="0"/>
              </a:rPr>
              <a:t>ため、</a:t>
            </a:r>
            <a:r>
              <a:rPr lang="ja-JP" altLang="en-US" sz="2000" dirty="0">
                <a:solidFill>
                  <a:srgbClr val="0000FF"/>
                </a:solidFill>
                <a:latin typeface="Calibri" pitchFamily="34" charset="0"/>
              </a:rPr>
              <a:t>全原子ポテンシャル</a:t>
            </a:r>
            <a:r>
              <a:rPr lang="en-US" altLang="ja-JP" sz="2000" i="1" dirty="0">
                <a:solidFill>
                  <a:srgbClr val="0000FF"/>
                </a:solidFill>
                <a:latin typeface="Calibri" pitchFamily="34" charset="0"/>
              </a:rPr>
              <a:t>V</a:t>
            </a:r>
            <a:r>
              <a:rPr lang="en-US" altLang="ja-JP" sz="2000" i="1" baseline="-25000" dirty="0">
                <a:solidFill>
                  <a:srgbClr val="0000FF"/>
                </a:solidFill>
                <a:latin typeface="Calibri" pitchFamily="34" charset="0"/>
              </a:rPr>
              <a:t>AA</a:t>
            </a:r>
            <a:r>
              <a:rPr lang="ja-JP" altLang="en-US" sz="2000" dirty="0">
                <a:latin typeface="Calibri" pitchFamily="34" charset="0"/>
              </a:rPr>
              <a:t>に</a:t>
            </a:r>
          </a:p>
          <a:p>
            <a:r>
              <a:rPr lang="ja-JP" altLang="en-US" sz="2000" dirty="0">
                <a:latin typeface="Calibri" pitchFamily="34" charset="0"/>
              </a:rPr>
              <a:t>  </a:t>
            </a:r>
            <a:r>
              <a:rPr lang="ja-JP" altLang="en-US" sz="2000" dirty="0">
                <a:solidFill>
                  <a:srgbClr val="FF0000"/>
                </a:solidFill>
                <a:latin typeface="Calibri" pitchFamily="34" charset="0"/>
              </a:rPr>
              <a:t>拘束ポテンシャル</a:t>
            </a:r>
            <a:r>
              <a:rPr lang="en-US" altLang="ja-JP" sz="2000" i="1" dirty="0" err="1" smtClean="0">
                <a:solidFill>
                  <a:srgbClr val="FF0000"/>
                </a:solidFill>
                <a:latin typeface="Calibri" pitchFamily="34" charset="0"/>
              </a:rPr>
              <a:t>V</a:t>
            </a:r>
            <a:r>
              <a:rPr lang="en-US" altLang="ja-JP" sz="2000" i="1" baseline="-25000" dirty="0" err="1" smtClean="0">
                <a:solidFill>
                  <a:srgbClr val="FF0000"/>
                </a:solidFill>
                <a:latin typeface="Calibri" pitchFamily="34" charset="0"/>
              </a:rPr>
              <a:t>umb</a:t>
            </a:r>
            <a:r>
              <a:rPr lang="ja-JP" altLang="en-US" sz="2000" dirty="0" smtClean="0">
                <a:latin typeface="Calibri" pitchFamily="34" charset="0"/>
              </a:rPr>
              <a:t>を</a:t>
            </a:r>
            <a:r>
              <a:rPr lang="ja-JP" altLang="en-US" sz="2000" dirty="0">
                <a:latin typeface="Calibri" pitchFamily="34" charset="0"/>
              </a:rPr>
              <a:t>加えて</a:t>
            </a:r>
            <a:r>
              <a:rPr lang="ja-JP" altLang="en-US" sz="2000" b="1" u="sng" dirty="0">
                <a:solidFill>
                  <a:srgbClr val="FF0000"/>
                </a:solidFill>
                <a:latin typeface="Calibri" pitchFamily="34" charset="0"/>
              </a:rPr>
              <a:t>アンブレラサンプリング</a:t>
            </a:r>
            <a:r>
              <a:rPr lang="ja-JP" altLang="en-US" sz="2000" dirty="0">
                <a:latin typeface="Calibri" pitchFamily="34" charset="0"/>
              </a:rPr>
              <a:t>を行う。</a:t>
            </a:r>
          </a:p>
        </p:txBody>
      </p:sp>
      <p:sp>
        <p:nvSpPr>
          <p:cNvPr id="3078" name="Rectangle 107"/>
          <p:cNvSpPr>
            <a:spLocks noChangeArrowheads="1"/>
          </p:cNvSpPr>
          <p:nvPr/>
        </p:nvSpPr>
        <p:spPr bwMode="auto">
          <a:xfrm>
            <a:off x="0" y="2819400"/>
            <a:ext cx="9144000" cy="0"/>
          </a:xfrm>
          <a:prstGeom prst="rect">
            <a:avLst/>
          </a:prstGeom>
          <a:noFill/>
          <a:ln w="9525">
            <a:noFill/>
            <a:miter lim="800000"/>
            <a:headEnd/>
            <a:tailEnd/>
          </a:ln>
        </p:spPr>
        <p:txBody>
          <a:bodyPr wrap="none" anchor="ctr">
            <a:spAutoFit/>
          </a:bodyPr>
          <a:lstStyle/>
          <a:p>
            <a:endParaRPr lang="ja-JP" altLang="en-US">
              <a:latin typeface="Calibri" pitchFamily="34" charset="0"/>
            </a:endParaRPr>
          </a:p>
        </p:txBody>
      </p:sp>
      <p:grpSp>
        <p:nvGrpSpPr>
          <p:cNvPr id="2" name="グループ化 14"/>
          <p:cNvGrpSpPr>
            <a:grpSpLocks/>
          </p:cNvGrpSpPr>
          <p:nvPr/>
        </p:nvGrpSpPr>
        <p:grpSpPr bwMode="auto">
          <a:xfrm>
            <a:off x="2357438" y="5157192"/>
            <a:ext cx="6117380" cy="1561130"/>
            <a:chOff x="2414585" y="5225427"/>
            <a:chExt cx="6116771" cy="1561216"/>
          </a:xfrm>
        </p:grpSpPr>
        <p:graphicFrame>
          <p:nvGraphicFramePr>
            <p:cNvPr id="3074" name="Object 6"/>
            <p:cNvGraphicFramePr>
              <a:graphicFrameLocks noChangeAspect="1"/>
            </p:cNvGraphicFramePr>
            <p:nvPr/>
          </p:nvGraphicFramePr>
          <p:xfrm>
            <a:off x="2852751" y="5225427"/>
            <a:ext cx="3415882" cy="1080180"/>
          </p:xfrm>
          <a:graphic>
            <a:graphicData uri="http://schemas.openxmlformats.org/presentationml/2006/ole">
              <p:oleObj spid="_x0000_s66563" name="数式" r:id="rId4" imgW="2006280" imgH="634680" progId="Equation.3">
                <p:embed/>
              </p:oleObj>
            </a:graphicData>
          </a:graphic>
        </p:graphicFrame>
        <p:sp>
          <p:nvSpPr>
            <p:cNvPr id="3090" name="テキスト ボックス 21"/>
            <p:cNvSpPr txBox="1">
              <a:spLocks noChangeArrowheads="1"/>
            </p:cNvSpPr>
            <p:nvPr/>
          </p:nvSpPr>
          <p:spPr bwMode="auto">
            <a:xfrm>
              <a:off x="2414585" y="6386511"/>
              <a:ext cx="6116771" cy="400132"/>
            </a:xfrm>
            <a:prstGeom prst="rect">
              <a:avLst/>
            </a:prstGeom>
            <a:noFill/>
            <a:ln w="9525">
              <a:noFill/>
              <a:miter lim="800000"/>
              <a:headEnd/>
              <a:tailEnd/>
            </a:ln>
          </p:spPr>
          <p:txBody>
            <a:bodyPr wrap="none">
              <a:spAutoFit/>
            </a:bodyPr>
            <a:lstStyle/>
            <a:p>
              <a:r>
                <a:rPr lang="ja-JP" altLang="en-US" sz="2000" b="1" dirty="0">
                  <a:solidFill>
                    <a:srgbClr val="FF0000"/>
                  </a:solidFill>
                  <a:latin typeface="Calibri" pitchFamily="34" charset="0"/>
                </a:rPr>
                <a:t>アンブレラポテンシャル</a:t>
              </a:r>
              <a:r>
                <a:rPr lang="en-US" altLang="ja-JP" sz="2000" b="1" dirty="0">
                  <a:solidFill>
                    <a:srgbClr val="FF0000"/>
                  </a:solidFill>
                  <a:latin typeface="Calibri" pitchFamily="34" charset="0"/>
                </a:rPr>
                <a:t>(C</a:t>
              </a:r>
              <a:r>
                <a:rPr lang="el-GR" altLang="ja-JP" sz="2000" b="1" baseline="-25000" dirty="0">
                  <a:solidFill>
                    <a:srgbClr val="FF0000"/>
                  </a:solidFill>
                  <a:latin typeface="Arial Unicode MS" pitchFamily="50" charset="-128"/>
                  <a:ea typeface="Arial Unicode MS" pitchFamily="50" charset="-128"/>
                  <a:cs typeface="Arial Unicode MS" pitchFamily="50" charset="-128"/>
                </a:rPr>
                <a:t>α</a:t>
              </a:r>
              <a:r>
                <a:rPr lang="ja-JP" altLang="en-US" sz="2000" b="1" dirty="0" smtClean="0">
                  <a:solidFill>
                    <a:srgbClr val="FF0000"/>
                  </a:solidFill>
                  <a:latin typeface="Calibri" pitchFamily="34" charset="0"/>
                </a:rPr>
                <a:t>原子座標に</a:t>
              </a:r>
              <a:r>
                <a:rPr lang="ja-JP" altLang="en-US" sz="2000" b="1" dirty="0">
                  <a:solidFill>
                    <a:srgbClr val="FF0000"/>
                  </a:solidFill>
                  <a:latin typeface="Calibri" pitchFamily="34" charset="0"/>
                </a:rPr>
                <a:t>対するばね拘束</a:t>
              </a:r>
              <a:r>
                <a:rPr lang="en-US" altLang="ja-JP" sz="2000" b="1" dirty="0">
                  <a:solidFill>
                    <a:srgbClr val="FF0000"/>
                  </a:solidFill>
                  <a:latin typeface="Calibri" pitchFamily="34" charset="0"/>
                </a:rPr>
                <a:t>)</a:t>
              </a:r>
              <a:endParaRPr lang="ja-JP" altLang="en-US" sz="2000" b="1" dirty="0">
                <a:solidFill>
                  <a:srgbClr val="FF0000"/>
                </a:solidFill>
                <a:latin typeface="Calibri" pitchFamily="34" charset="0"/>
              </a:endParaRPr>
            </a:p>
          </p:txBody>
        </p:sp>
        <p:cxnSp>
          <p:nvCxnSpPr>
            <p:cNvPr id="24" name="直線矢印コネクタ 23"/>
            <p:cNvCxnSpPr/>
            <p:nvPr/>
          </p:nvCxnSpPr>
          <p:spPr>
            <a:xfrm rot="5400000" flipH="1" flipV="1">
              <a:off x="5215428" y="6285739"/>
              <a:ext cx="285766"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グループ化 20"/>
          <p:cNvGrpSpPr>
            <a:grpSpLocks/>
          </p:cNvGrpSpPr>
          <p:nvPr/>
        </p:nvGrpSpPr>
        <p:grpSpPr bwMode="auto">
          <a:xfrm>
            <a:off x="73025" y="2011363"/>
            <a:ext cx="8999538" cy="917575"/>
            <a:chOff x="2290" y="2059536"/>
            <a:chExt cx="8998866" cy="917018"/>
          </a:xfrm>
        </p:grpSpPr>
        <p:graphicFrame>
          <p:nvGraphicFramePr>
            <p:cNvPr id="3075" name="Object 5"/>
            <p:cNvGraphicFramePr>
              <a:graphicFrameLocks noChangeAspect="1"/>
            </p:cNvGraphicFramePr>
            <p:nvPr/>
          </p:nvGraphicFramePr>
          <p:xfrm>
            <a:off x="79406" y="2214554"/>
            <a:ext cx="8921750" cy="762000"/>
          </p:xfrm>
          <a:graphic>
            <a:graphicData uri="http://schemas.openxmlformats.org/presentationml/2006/ole">
              <p:oleObj spid="_x0000_s66562" name="数式" r:id="rId5" imgW="5499000" imgH="469800" progId="Equation.3">
                <p:embed/>
              </p:oleObj>
            </a:graphicData>
          </a:graphic>
        </p:graphicFrame>
        <p:sp>
          <p:nvSpPr>
            <p:cNvPr id="3089" name="テキスト ボックス 27"/>
            <p:cNvSpPr txBox="1">
              <a:spLocks noChangeArrowheads="1"/>
            </p:cNvSpPr>
            <p:nvPr/>
          </p:nvSpPr>
          <p:spPr bwMode="auto">
            <a:xfrm>
              <a:off x="2290" y="2059536"/>
              <a:ext cx="2355132" cy="369332"/>
            </a:xfrm>
            <a:prstGeom prst="rect">
              <a:avLst/>
            </a:prstGeom>
            <a:noFill/>
            <a:ln w="9525">
              <a:noFill/>
              <a:miter lim="800000"/>
              <a:headEnd/>
              <a:tailEnd/>
            </a:ln>
          </p:spPr>
          <p:txBody>
            <a:bodyPr wrap="none">
              <a:spAutoFit/>
            </a:bodyPr>
            <a:lstStyle/>
            <a:p>
              <a:r>
                <a:rPr lang="ja-JP" altLang="en-US">
                  <a:latin typeface="MS 明朝"/>
                </a:rPr>
                <a:t>☆</a:t>
              </a:r>
              <a:r>
                <a:rPr lang="ja-JP" altLang="en-US" u="sng">
                  <a:solidFill>
                    <a:srgbClr val="0000FF"/>
                  </a:solidFill>
                  <a:latin typeface="Calibri" pitchFamily="34" charset="0"/>
                </a:rPr>
                <a:t>全原子ポテンシャル</a:t>
              </a:r>
            </a:p>
          </p:txBody>
        </p:sp>
      </p:grpSp>
      <p:sp>
        <p:nvSpPr>
          <p:cNvPr id="3081" name="Freeform 2"/>
          <p:cNvSpPr>
            <a:spLocks/>
          </p:cNvSpPr>
          <p:nvPr/>
        </p:nvSpPr>
        <p:spPr bwMode="auto">
          <a:xfrm>
            <a:off x="2251075" y="2979738"/>
            <a:ext cx="4606925" cy="2663825"/>
          </a:xfrm>
          <a:custGeom>
            <a:avLst/>
            <a:gdLst>
              <a:gd name="T0" fmla="*/ 0 w 2902"/>
              <a:gd name="T1" fmla="*/ 1391126242 h 1678"/>
              <a:gd name="T2" fmla="*/ 342741234 w 2902"/>
              <a:gd name="T3" fmla="*/ 246975340 h 1678"/>
              <a:gd name="T4" fmla="*/ 798890255 w 2902"/>
              <a:gd name="T5" fmla="*/ 2147483647 h 1678"/>
              <a:gd name="T6" fmla="*/ 1255037787 w 2902"/>
              <a:gd name="T7" fmla="*/ 362902494 h 1678"/>
              <a:gd name="T8" fmla="*/ 1600299871 w 2902"/>
              <a:gd name="T9" fmla="*/ 2147483647 h 1678"/>
              <a:gd name="T10" fmla="*/ 1943039815 w 2902"/>
              <a:gd name="T11" fmla="*/ 1617940239 h 1678"/>
              <a:gd name="T12" fmla="*/ 2147483647 w 2902"/>
              <a:gd name="T13" fmla="*/ 2147483647 h 1678"/>
              <a:gd name="T14" fmla="*/ 2147483647 w 2902"/>
              <a:gd name="T15" fmla="*/ 1275199088 h 1678"/>
              <a:gd name="T16" fmla="*/ 2147483647 w 2902"/>
              <a:gd name="T17" fmla="*/ 2147483647 h 1678"/>
              <a:gd name="T18" fmla="*/ 2147483647 w 2902"/>
              <a:gd name="T19" fmla="*/ 1963202735 h 1678"/>
              <a:gd name="T20" fmla="*/ 2147483647 w 2902"/>
              <a:gd name="T21" fmla="*/ 2147483647 h 1678"/>
              <a:gd name="T22" fmla="*/ 2147483647 w 2902"/>
              <a:gd name="T23" fmla="*/ 1275199088 h 1678"/>
              <a:gd name="T24" fmla="*/ 2147483647 w 2902"/>
              <a:gd name="T25" fmla="*/ 2147483647 h 1678"/>
              <a:gd name="T26" fmla="*/ 2147483647 w 2902"/>
              <a:gd name="T27" fmla="*/ 2147483647 h 1678"/>
              <a:gd name="T28" fmla="*/ 2147483647 w 2902"/>
              <a:gd name="T29" fmla="*/ 2147483647 h 1678"/>
              <a:gd name="T30" fmla="*/ 2147483647 w 2902"/>
              <a:gd name="T31" fmla="*/ 1161791296 h 1678"/>
              <a:gd name="T32" fmla="*/ 2147483647 w 2902"/>
              <a:gd name="T33" fmla="*/ 2147483647 h 1678"/>
              <a:gd name="T34" fmla="*/ 2147483647 w 2902"/>
              <a:gd name="T35" fmla="*/ 1733867789 h 1678"/>
              <a:gd name="T36" fmla="*/ 2147483647 w 2902"/>
              <a:gd name="T37" fmla="*/ 2147483647 h 1678"/>
              <a:gd name="T38" fmla="*/ 2147483647 w 2902"/>
              <a:gd name="T39" fmla="*/ 1504534034 h 1678"/>
              <a:gd name="T40" fmla="*/ 2147483647 w 2902"/>
              <a:gd name="T41" fmla="*/ 2147483647 h 1678"/>
              <a:gd name="T42" fmla="*/ 2147483647 w 2902"/>
              <a:gd name="T43" fmla="*/ 2036286451 h 16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02"/>
              <a:gd name="T67" fmla="*/ 0 h 1678"/>
              <a:gd name="T68" fmla="*/ 2902 w 2902"/>
              <a:gd name="T69" fmla="*/ 1678 h 16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02" h="1678">
                <a:moveTo>
                  <a:pt x="0" y="552"/>
                </a:moveTo>
                <a:cubicBezTo>
                  <a:pt x="41" y="276"/>
                  <a:pt x="83" y="0"/>
                  <a:pt x="136" y="98"/>
                </a:cubicBezTo>
                <a:cubicBezTo>
                  <a:pt x="189" y="196"/>
                  <a:pt x="257" y="1133"/>
                  <a:pt x="317" y="1141"/>
                </a:cubicBezTo>
                <a:cubicBezTo>
                  <a:pt x="377" y="1149"/>
                  <a:pt x="445" y="189"/>
                  <a:pt x="498" y="144"/>
                </a:cubicBezTo>
                <a:cubicBezTo>
                  <a:pt x="551" y="99"/>
                  <a:pt x="590" y="786"/>
                  <a:pt x="635" y="869"/>
                </a:cubicBezTo>
                <a:cubicBezTo>
                  <a:pt x="680" y="952"/>
                  <a:pt x="726" y="597"/>
                  <a:pt x="771" y="642"/>
                </a:cubicBezTo>
                <a:cubicBezTo>
                  <a:pt x="816" y="687"/>
                  <a:pt x="862" y="1164"/>
                  <a:pt x="907" y="1141"/>
                </a:cubicBezTo>
                <a:cubicBezTo>
                  <a:pt x="952" y="1118"/>
                  <a:pt x="998" y="529"/>
                  <a:pt x="1043" y="506"/>
                </a:cubicBezTo>
                <a:cubicBezTo>
                  <a:pt x="1088" y="483"/>
                  <a:pt x="1134" y="960"/>
                  <a:pt x="1179" y="1005"/>
                </a:cubicBezTo>
                <a:cubicBezTo>
                  <a:pt x="1224" y="1050"/>
                  <a:pt x="1262" y="696"/>
                  <a:pt x="1315" y="779"/>
                </a:cubicBezTo>
                <a:cubicBezTo>
                  <a:pt x="1368" y="862"/>
                  <a:pt x="1443" y="1550"/>
                  <a:pt x="1496" y="1504"/>
                </a:cubicBezTo>
                <a:cubicBezTo>
                  <a:pt x="1549" y="1458"/>
                  <a:pt x="1579" y="498"/>
                  <a:pt x="1632" y="506"/>
                </a:cubicBezTo>
                <a:cubicBezTo>
                  <a:pt x="1685" y="514"/>
                  <a:pt x="1761" y="1452"/>
                  <a:pt x="1814" y="1550"/>
                </a:cubicBezTo>
                <a:cubicBezTo>
                  <a:pt x="1867" y="1648"/>
                  <a:pt x="1912" y="1156"/>
                  <a:pt x="1950" y="1096"/>
                </a:cubicBezTo>
                <a:cubicBezTo>
                  <a:pt x="1988" y="1036"/>
                  <a:pt x="2003" y="1293"/>
                  <a:pt x="2041" y="1187"/>
                </a:cubicBezTo>
                <a:cubicBezTo>
                  <a:pt x="2079" y="1081"/>
                  <a:pt x="2132" y="386"/>
                  <a:pt x="2177" y="461"/>
                </a:cubicBezTo>
                <a:cubicBezTo>
                  <a:pt x="2222" y="536"/>
                  <a:pt x="2260" y="1602"/>
                  <a:pt x="2313" y="1640"/>
                </a:cubicBezTo>
                <a:cubicBezTo>
                  <a:pt x="2366" y="1678"/>
                  <a:pt x="2441" y="711"/>
                  <a:pt x="2494" y="688"/>
                </a:cubicBezTo>
                <a:cubicBezTo>
                  <a:pt x="2547" y="665"/>
                  <a:pt x="2585" y="1519"/>
                  <a:pt x="2630" y="1504"/>
                </a:cubicBezTo>
                <a:cubicBezTo>
                  <a:pt x="2675" y="1489"/>
                  <a:pt x="2728" y="695"/>
                  <a:pt x="2766" y="597"/>
                </a:cubicBezTo>
                <a:cubicBezTo>
                  <a:pt x="2804" y="499"/>
                  <a:pt x="2834" y="880"/>
                  <a:pt x="2857" y="915"/>
                </a:cubicBezTo>
                <a:cubicBezTo>
                  <a:pt x="2880" y="950"/>
                  <a:pt x="2895" y="826"/>
                  <a:pt x="2902" y="808"/>
                </a:cubicBezTo>
              </a:path>
            </a:pathLst>
          </a:custGeom>
          <a:noFill/>
          <a:ln w="28575">
            <a:solidFill>
              <a:srgbClr val="0000FF"/>
            </a:solidFill>
            <a:round/>
            <a:headEnd/>
            <a:tailEnd/>
          </a:ln>
        </p:spPr>
        <p:txBody>
          <a:bodyPr/>
          <a:lstStyle/>
          <a:p>
            <a:endParaRPr lang="ja-JP" altLang="en-US"/>
          </a:p>
        </p:txBody>
      </p:sp>
      <p:sp>
        <p:nvSpPr>
          <p:cNvPr id="40" name="Freeform 6"/>
          <p:cNvSpPr>
            <a:spLocks/>
          </p:cNvSpPr>
          <p:nvPr/>
        </p:nvSpPr>
        <p:spPr bwMode="auto">
          <a:xfrm>
            <a:off x="4699000" y="3351213"/>
            <a:ext cx="431800" cy="792162"/>
          </a:xfrm>
          <a:custGeom>
            <a:avLst/>
            <a:gdLst>
              <a:gd name="T0" fmla="*/ 0 w 272"/>
              <a:gd name="T1" fmla="*/ 0 h 499"/>
              <a:gd name="T2" fmla="*/ 342741195 w 272"/>
              <a:gd name="T3" fmla="*/ 1257559645 h 499"/>
              <a:gd name="T4" fmla="*/ 685482391 w 272"/>
              <a:gd name="T5" fmla="*/ 0 h 499"/>
              <a:gd name="T6" fmla="*/ 0 60000 65536"/>
              <a:gd name="T7" fmla="*/ 0 60000 65536"/>
              <a:gd name="T8" fmla="*/ 0 60000 65536"/>
              <a:gd name="T9" fmla="*/ 0 w 272"/>
              <a:gd name="T10" fmla="*/ 0 h 499"/>
              <a:gd name="T11" fmla="*/ 272 w 272"/>
              <a:gd name="T12" fmla="*/ 499 h 499"/>
            </a:gdLst>
            <a:ahLst/>
            <a:cxnLst>
              <a:cxn ang="T6">
                <a:pos x="T0" y="T1"/>
              </a:cxn>
              <a:cxn ang="T7">
                <a:pos x="T2" y="T3"/>
              </a:cxn>
              <a:cxn ang="T8">
                <a:pos x="T4" y="T5"/>
              </a:cxn>
            </a:cxnLst>
            <a:rect l="T9" t="T10" r="T11" b="T12"/>
            <a:pathLst>
              <a:path w="272" h="499">
                <a:moveTo>
                  <a:pt x="0" y="0"/>
                </a:moveTo>
                <a:cubicBezTo>
                  <a:pt x="45" y="249"/>
                  <a:pt x="91" y="499"/>
                  <a:pt x="136" y="499"/>
                </a:cubicBezTo>
                <a:cubicBezTo>
                  <a:pt x="181" y="499"/>
                  <a:pt x="226" y="249"/>
                  <a:pt x="272" y="0"/>
                </a:cubicBezTo>
              </a:path>
            </a:pathLst>
          </a:custGeom>
          <a:noFill/>
          <a:ln w="28575">
            <a:solidFill>
              <a:srgbClr val="FF0000"/>
            </a:solidFill>
            <a:prstDash val="sysDash"/>
            <a:round/>
            <a:headEnd/>
            <a:tailEnd/>
          </a:ln>
        </p:spPr>
        <p:txBody>
          <a:bodyPr/>
          <a:lstStyle/>
          <a:p>
            <a:endParaRPr lang="ja-JP" altLang="en-US"/>
          </a:p>
        </p:txBody>
      </p:sp>
      <p:sp>
        <p:nvSpPr>
          <p:cNvPr id="41" name="Freeform 7"/>
          <p:cNvSpPr>
            <a:spLocks/>
          </p:cNvSpPr>
          <p:nvPr/>
        </p:nvSpPr>
        <p:spPr bwMode="auto">
          <a:xfrm>
            <a:off x="5059363" y="4137025"/>
            <a:ext cx="431800" cy="792163"/>
          </a:xfrm>
          <a:custGeom>
            <a:avLst/>
            <a:gdLst>
              <a:gd name="T0" fmla="*/ 0 w 272"/>
              <a:gd name="T1" fmla="*/ 0 h 499"/>
              <a:gd name="T2" fmla="*/ 342741195 w 272"/>
              <a:gd name="T3" fmla="*/ 1257556470 h 499"/>
              <a:gd name="T4" fmla="*/ 685482391 w 272"/>
              <a:gd name="T5" fmla="*/ 0 h 499"/>
              <a:gd name="T6" fmla="*/ 0 60000 65536"/>
              <a:gd name="T7" fmla="*/ 0 60000 65536"/>
              <a:gd name="T8" fmla="*/ 0 60000 65536"/>
              <a:gd name="T9" fmla="*/ 0 w 272"/>
              <a:gd name="T10" fmla="*/ 0 h 499"/>
              <a:gd name="T11" fmla="*/ 272 w 272"/>
              <a:gd name="T12" fmla="*/ 499 h 499"/>
            </a:gdLst>
            <a:ahLst/>
            <a:cxnLst>
              <a:cxn ang="T6">
                <a:pos x="T0" y="T1"/>
              </a:cxn>
              <a:cxn ang="T7">
                <a:pos x="T2" y="T3"/>
              </a:cxn>
              <a:cxn ang="T8">
                <a:pos x="T4" y="T5"/>
              </a:cxn>
            </a:cxnLst>
            <a:rect l="T9" t="T10" r="T11" b="T12"/>
            <a:pathLst>
              <a:path w="272" h="499">
                <a:moveTo>
                  <a:pt x="0" y="0"/>
                </a:moveTo>
                <a:cubicBezTo>
                  <a:pt x="45" y="249"/>
                  <a:pt x="91" y="499"/>
                  <a:pt x="136" y="499"/>
                </a:cubicBezTo>
                <a:cubicBezTo>
                  <a:pt x="181" y="499"/>
                  <a:pt x="226" y="249"/>
                  <a:pt x="272" y="0"/>
                </a:cubicBezTo>
              </a:path>
            </a:pathLst>
          </a:custGeom>
          <a:noFill/>
          <a:ln w="28575">
            <a:solidFill>
              <a:srgbClr val="FF0000"/>
            </a:solidFill>
            <a:prstDash val="sysDash"/>
            <a:round/>
            <a:headEnd/>
            <a:tailEnd/>
          </a:ln>
        </p:spPr>
        <p:txBody>
          <a:bodyPr/>
          <a:lstStyle/>
          <a:p>
            <a:endParaRPr lang="ja-JP" altLang="en-US"/>
          </a:p>
        </p:txBody>
      </p:sp>
      <p:sp>
        <p:nvSpPr>
          <p:cNvPr id="42" name="Oval 8"/>
          <p:cNvSpPr>
            <a:spLocks noChangeArrowheads="1"/>
          </p:cNvSpPr>
          <p:nvPr/>
        </p:nvSpPr>
        <p:spPr bwMode="auto">
          <a:xfrm>
            <a:off x="5202238" y="4857750"/>
            <a:ext cx="144462" cy="142875"/>
          </a:xfrm>
          <a:prstGeom prst="ellipse">
            <a:avLst/>
          </a:prstGeom>
          <a:solidFill>
            <a:srgbClr val="000000"/>
          </a:solidFill>
          <a:ln w="9525">
            <a:solidFill>
              <a:schemeClr val="tx1"/>
            </a:solidFill>
            <a:round/>
            <a:headEnd/>
            <a:tailEnd/>
          </a:ln>
        </p:spPr>
        <p:txBody>
          <a:bodyPr wrap="none" anchor="ctr"/>
          <a:lstStyle/>
          <a:p>
            <a:endParaRPr lang="ja-JP" altLang="en-US">
              <a:latin typeface="Calibri" pitchFamily="34" charset="0"/>
            </a:endParaRPr>
          </a:p>
        </p:txBody>
      </p:sp>
      <p:sp>
        <p:nvSpPr>
          <p:cNvPr id="43" name="Oval 9"/>
          <p:cNvSpPr>
            <a:spLocks noChangeArrowheads="1"/>
          </p:cNvSpPr>
          <p:nvPr/>
        </p:nvSpPr>
        <p:spPr bwMode="auto">
          <a:xfrm>
            <a:off x="4841875" y="4070350"/>
            <a:ext cx="142875" cy="144463"/>
          </a:xfrm>
          <a:prstGeom prst="ellipse">
            <a:avLst/>
          </a:prstGeom>
          <a:solidFill>
            <a:srgbClr val="000000"/>
          </a:solidFill>
          <a:ln w="3175">
            <a:solidFill>
              <a:schemeClr val="tx1"/>
            </a:solidFill>
            <a:round/>
            <a:headEnd/>
            <a:tailEnd/>
          </a:ln>
        </p:spPr>
        <p:txBody>
          <a:bodyPr wrap="none" anchor="ctr"/>
          <a:lstStyle/>
          <a:p>
            <a:endParaRPr lang="ja-JP" altLang="en-US">
              <a:latin typeface="Calibri" pitchFamily="34" charset="0"/>
            </a:endParaRPr>
          </a:p>
        </p:txBody>
      </p:sp>
      <p:sp>
        <p:nvSpPr>
          <p:cNvPr id="44" name="Oval 12"/>
          <p:cNvSpPr>
            <a:spLocks noChangeArrowheads="1"/>
          </p:cNvSpPr>
          <p:nvPr/>
        </p:nvSpPr>
        <p:spPr bwMode="auto">
          <a:xfrm>
            <a:off x="4841875" y="4070350"/>
            <a:ext cx="142875" cy="144463"/>
          </a:xfrm>
          <a:prstGeom prst="ellipse">
            <a:avLst/>
          </a:prstGeom>
          <a:solidFill>
            <a:srgbClr val="000000"/>
          </a:solidFill>
          <a:ln w="3175">
            <a:solidFill>
              <a:schemeClr val="tx1"/>
            </a:solidFill>
            <a:round/>
            <a:headEnd/>
            <a:tailEnd/>
          </a:ln>
        </p:spPr>
        <p:txBody>
          <a:bodyPr wrap="none" anchor="ctr"/>
          <a:lstStyle/>
          <a:p>
            <a:endParaRPr lang="ja-JP" altLang="en-US">
              <a:latin typeface="Calibri" pitchFamily="34" charset="0"/>
            </a:endParaRPr>
          </a:p>
        </p:txBody>
      </p:sp>
      <p:sp>
        <p:nvSpPr>
          <p:cNvPr id="45" name="Oval 13"/>
          <p:cNvSpPr>
            <a:spLocks noChangeArrowheads="1"/>
          </p:cNvSpPr>
          <p:nvPr/>
        </p:nvSpPr>
        <p:spPr bwMode="auto">
          <a:xfrm>
            <a:off x="5202238" y="4856163"/>
            <a:ext cx="144462" cy="144462"/>
          </a:xfrm>
          <a:prstGeom prst="ellipse">
            <a:avLst/>
          </a:prstGeom>
          <a:solidFill>
            <a:schemeClr val="tx1"/>
          </a:solidFill>
          <a:ln w="9525">
            <a:solidFill>
              <a:schemeClr val="tx1"/>
            </a:solidFill>
            <a:round/>
            <a:headEnd/>
            <a:tailEnd/>
          </a:ln>
        </p:spPr>
        <p:txBody>
          <a:bodyPr wrap="none" anchor="ctr"/>
          <a:lstStyle/>
          <a:p>
            <a:endParaRPr lang="ja-JP" altLang="en-US">
              <a:latin typeface="Calibri" pitchFamily="34" charset="0"/>
            </a:endParaRPr>
          </a:p>
        </p:txBody>
      </p:sp>
      <p:sp>
        <p:nvSpPr>
          <p:cNvPr id="20" name="テキスト ボックス 19"/>
          <p:cNvSpPr txBox="1"/>
          <p:nvPr/>
        </p:nvSpPr>
        <p:spPr>
          <a:xfrm>
            <a:off x="3657494" y="1844824"/>
            <a:ext cx="3506794" cy="369332"/>
          </a:xfrm>
          <a:prstGeom prst="rect">
            <a:avLst/>
          </a:prstGeom>
          <a:noFill/>
        </p:spPr>
        <p:txBody>
          <a:bodyPr wrap="none" rtlCol="0">
            <a:spAutoFit/>
          </a:bodyPr>
          <a:lstStyle/>
          <a:p>
            <a:r>
              <a:rPr lang="en-US" altLang="ja-JP" i="1" dirty="0" err="1" smtClean="0"/>
              <a:t>Chem.Phys.Lett</a:t>
            </a:r>
            <a:r>
              <a:rPr lang="en-US" altLang="ja-JP" i="1" dirty="0" smtClean="0"/>
              <a:t> </a:t>
            </a:r>
            <a:r>
              <a:rPr lang="en-US" altLang="ja-JP" b="1" dirty="0" smtClean="0"/>
              <a:t>28</a:t>
            </a:r>
            <a:r>
              <a:rPr lang="en-US" altLang="ja-JP" dirty="0" smtClean="0"/>
              <a:t>:</a:t>
            </a:r>
            <a:r>
              <a:rPr lang="en-US" altLang="ja-JP" b="1" dirty="0" smtClean="0"/>
              <a:t> </a:t>
            </a:r>
            <a:r>
              <a:rPr lang="en-US" altLang="ja-JP" dirty="0" smtClean="0"/>
              <a:t>578-581 (1974)</a:t>
            </a:r>
            <a:endParaRPr kumimoji="1" lang="ja-JP" altLang="en-US" dirty="0"/>
          </a:p>
        </p:txBody>
      </p:sp>
      <p:sp>
        <p:nvSpPr>
          <p:cNvPr id="21" name="スライド番号プレースホルダ 20"/>
          <p:cNvSpPr>
            <a:spLocks noGrp="1"/>
          </p:cNvSpPr>
          <p:nvPr>
            <p:ph type="sldNum" sz="quarter" idx="12"/>
          </p:nvPr>
        </p:nvSpPr>
        <p:spPr/>
        <p:txBody>
          <a:bodyPr/>
          <a:lstStyle/>
          <a:p>
            <a:fld id="{1B2C0A51-D84E-4795-97CC-5D1960B01346}" type="slidenum">
              <a:rPr lang="ja-JP" altLang="en-US" smtClean="0"/>
              <a:pPr/>
              <a:t>22</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4.16667E-6 -2.96296E-6 L -0.00782 0.07361 " pathEditMode="relative" rAng="0" ptsTypes="AA">
                                      <p:cBhvr>
                                        <p:cTn id="14" dur="2000" fill="hold"/>
                                        <p:tgtEl>
                                          <p:spTgt spid="42"/>
                                        </p:tgtEl>
                                        <p:attrNameLst>
                                          <p:attrName>ppt_x</p:attrName>
                                          <p:attrName>ppt_y</p:attrName>
                                        </p:attrNameLst>
                                      </p:cBhvr>
                                      <p:rCtr x="-4" y="37"/>
                                    </p:animMotion>
                                  </p:childTnLst>
                                </p:cTn>
                              </p:par>
                              <p:par>
                                <p:cTn id="15" presetID="42" presetClass="path" presetSubtype="0" accel="50000" decel="50000" fill="hold" grpId="1" nodeType="withEffect">
                                  <p:stCondLst>
                                    <p:cond delay="0"/>
                                  </p:stCondLst>
                                  <p:childTnLst>
                                    <p:animMotion origin="layout" path="M 0.00017 -3.7037E-6 L 0.02343 0.17824 " pathEditMode="relative" rAng="0" ptsTypes="AA">
                                      <p:cBhvr>
                                        <p:cTn id="16" dur="2000" fill="hold"/>
                                        <p:tgtEl>
                                          <p:spTgt spid="43"/>
                                        </p:tgtEl>
                                        <p:attrNameLst>
                                          <p:attrName>ppt_x</p:attrName>
                                          <p:attrName>ppt_y</p:attrName>
                                        </p:attrNameLst>
                                      </p:cBhvr>
                                      <p:rCtr x="12" y="89"/>
                                    </p:animMotion>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2" nodeType="clickEffect">
                                  <p:stCondLst>
                                    <p:cond delay="0"/>
                                  </p:stCondLst>
                                  <p:childTnLst>
                                    <p:animEffect transition="out" filter="blinds(horizontal)">
                                      <p:cBhvr>
                                        <p:cTn id="20" dur="500"/>
                                        <p:tgtEl>
                                          <p:spTgt spid="42"/>
                                        </p:tgtEl>
                                      </p:cBhvr>
                                    </p:animEffect>
                                    <p:set>
                                      <p:cBhvr>
                                        <p:cTn id="21" dur="1" fill="hold">
                                          <p:stCondLst>
                                            <p:cond delay="499"/>
                                          </p:stCondLst>
                                        </p:cTn>
                                        <p:tgtEl>
                                          <p:spTgt spid="42"/>
                                        </p:tgtEl>
                                        <p:attrNameLst>
                                          <p:attrName>style.visibility</p:attrName>
                                        </p:attrNameLst>
                                      </p:cBhvr>
                                      <p:to>
                                        <p:strVal val="hidden"/>
                                      </p:to>
                                    </p:set>
                                  </p:childTnLst>
                                </p:cTn>
                              </p:par>
                              <p:par>
                                <p:cTn id="22" presetID="3" presetClass="exit" presetSubtype="10" fill="hold" grpId="2" nodeType="withEffect">
                                  <p:stCondLst>
                                    <p:cond delay="0"/>
                                  </p:stCondLst>
                                  <p:childTnLst>
                                    <p:animEffect transition="out" filter="blinds(horizontal)">
                                      <p:cBhvr>
                                        <p:cTn id="23" dur="500"/>
                                        <p:tgtEl>
                                          <p:spTgt spid="43"/>
                                        </p:tgtEl>
                                      </p:cBhvr>
                                    </p:animEffect>
                                    <p:set>
                                      <p:cBhvr>
                                        <p:cTn id="24" dur="1" fill="hold">
                                          <p:stCondLst>
                                            <p:cond delay="499"/>
                                          </p:stCondLst>
                                        </p:cTn>
                                        <p:tgtEl>
                                          <p:spTgt spid="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linds(horizontal)">
                                      <p:cBhvr>
                                        <p:cTn id="37" dur="500"/>
                                        <p:tgtEl>
                                          <p:spTgt spid="4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blinds(horizontal)">
                                      <p:cBhvr>
                                        <p:cTn id="40" dur="500"/>
                                        <p:tgtEl>
                                          <p:spTgt spid="45"/>
                                        </p:tgtEl>
                                      </p:cBhvr>
                                    </p:animEffect>
                                  </p:childTnLst>
                                </p:cTn>
                              </p:par>
                              <p:par>
                                <p:cTn id="41" presetID="0" presetClass="path" presetSubtype="0" repeatCount="indefinite" accel="50000" autoRev="1" fill="remove" grpId="1" nodeType="withEffect">
                                  <p:stCondLst>
                                    <p:cond delay="0"/>
                                  </p:stCondLst>
                                  <p:endCondLst>
                                    <p:cond evt="onNext" delay="0">
                                      <p:tgtEl>
                                        <p:sldTgt/>
                                      </p:tgtEl>
                                    </p:cond>
                                  </p:endCondLst>
                                  <p:childTnLst>
                                    <p:animMotion origin="layout" path="M 3.88889E-6 3.33333E-6 C -0.00087 -0.00046 -0.00191 -0.00023 -0.00261 -0.00116 C -0.00278 -0.00139 -0.004 -0.00741 -0.00417 -0.00787 C -0.00539 -0.01296 -0.00521 -0.01157 -0.00834 -0.01782 C -0.00938 -0.01991 -0.01025 -0.02616 -0.01094 -0.02893 C -0.01111 -0.03009 -0.01268 -0.03241 -0.01181 -0.03241 C -0.01077 -0.03241 -0.00938 -0.02662 -0.00921 -0.02569 C -0.0073 -0.01736 -0.00504 -0.00393 0.00069 0.00093 C 0.00625 3.33333E-6 0.00659 -0.00023 0.00833 -0.00671 C 0.0085 -0.01343 0.00868 -0.02014 0.00902 -0.02685 C 0.0092 -0.02847 0.00989 -0.03287 0.00989 -0.03125 C 0.00989 -0.02616 0.01041 -0.0206 0.00902 -0.01574 C 0.00833 -0.01319 0.00416 -0.01111 0.00416 -0.01111 C 0.00364 -0.00903 0.00295 -0.00671 0.00243 -0.00463 C 0.00208 -0.00347 0.00156 -0.00116 0.00156 -0.00116 C -0.00018 -0.00208 -0.00209 -0.00255 -0.00348 -0.00463 C -0.00486 -0.00648 -0.00677 -0.01111 -0.00677 -0.01111 C -0.00782 -0.01551 -0.00903 -0.02014 -0.01007 -0.02454 C -0.01042 -0.02569 -0.00955 -0.02245 -0.00921 -0.0213 C -0.00799 -0.01643 -0.00886 -0.01898 -0.00677 -0.01458 C -0.00556 -0.00231 -0.00539 -0.00509 0.00243 -0.00231 C 0.00729 -0.0088 0.00764 -0.0162 0.00989 -0.02454 C 0.01024 -0.02824 0.01076 -0.03194 0.01076 -0.03565 C 0.01076 -0.0375 0.01024 -0.03194 0.00989 -0.03009 C 0.00937 -0.02755 0.01007 -0.02361 0.00833 -0.02222 C 0.00746 -0.02153 0.00659 -0.02083 0.00573 -0.02014 C 0.00225 -0.01227 0.0059 -0.02199 0.00486 -0.00787 C 0.00451 -0.00417 0.00104 -0.00324 3.88889E-6 3.33333E-6 Z " pathEditMode="relative" ptsTypes="ffffffffffffffffffffffffffff">
                                      <p:cBhvr>
                                        <p:cTn id="42" dur="5000" fill="hold"/>
                                        <p:tgtEl>
                                          <p:spTgt spid="44"/>
                                        </p:tgtEl>
                                        <p:attrNameLst>
                                          <p:attrName>ppt_x</p:attrName>
                                          <p:attrName>ppt_y</p:attrName>
                                        </p:attrNameLst>
                                      </p:cBhvr>
                                    </p:animMotion>
                                  </p:childTnLst>
                                </p:cTn>
                              </p:par>
                              <p:par>
                                <p:cTn id="43" presetID="0" presetClass="path" presetSubtype="0" repeatCount="indefinite" accel="50000" autoRev="1" fill="remove" grpId="1" nodeType="withEffect">
                                  <p:stCondLst>
                                    <p:cond delay="0"/>
                                  </p:stCondLst>
                                  <p:endCondLst>
                                    <p:cond evt="onNext" delay="0">
                                      <p:tgtEl>
                                        <p:sldTgt/>
                                      </p:tgtEl>
                                    </p:cond>
                                  </p:endCondLst>
                                  <p:childTnLst>
                                    <p:animMotion origin="layout" path="M -2.77778E-6 5.18519E-6 C -0.00052 -0.00232 -0.0007 -0.00462 -0.00156 -0.00671 C -0.00261 -0.00902 -0.00504 -0.01342 -0.00504 -0.01342 C -0.00642 -0.01967 -0.0099 -0.02476 -0.0125 -0.03008 C -0.01302 -0.03101 -0.01233 -0.02754 -0.01163 -0.02661 C -0.01129 -0.02615 -0.00695 -0.02476 -0.0066 -0.02453 C -0.00556 -0.02036 -0.00677 -0.01851 -0.00573 -0.01434 C -0.00452 -0.00346 -0.0033 -0.00995 -0.00156 -0.00115 C -0.00017 -0.00161 0.00139 -0.00138 0.0026 -0.00232 C 0.00295 -0.00254 0.00781 -0.01874 0.00833 -0.02106 C 0.00868 -0.02245 0.00903 -0.02407 0.0092 -0.02546 C 0.00955 -0.02731 0.01007 -0.03286 0.01007 -0.03101 C 0.01007 -0.02476 0.00955 -0.0236 0.00833 -0.01897 C 0.00937 -0.01296 0.0092 -0.0111 0.0059 -0.00671 C 0.00451 -0.00115 0.0033 -0.00092 -0.00087 -0.00232 C -0.00521 -0.00601 -0.00833 -0.02083 -0.0099 -0.02777 C -0.00955 -0.02083 -0.00642 -0.00971 -0.01077 -0.00555 C -0.00677 -0.0037 -0.00243 -0.0037 0.00173 -0.00232 C 0.00503 -0.00346 0.00521 -0.00624 0.00833 -0.00786 C 0.01128 -0.01897 0.00937 -0.01041 0.01094 -0.02546 C 0.01128 -0.02846 0.0125 -0.03147 0.0125 -0.03448 C 0.0125 -0.03564 0.01198 -0.03217 0.01163 -0.03101 C 0.01007 -0.0243 0.0118 -0.03124 0.01007 -0.02453 C 0.00903 -0.01573 0.0092 -0.01643 0.00417 -0.01226 C 0.00243 -0.00856 0.00226 -0.003 -2.77778E-6 5.18519E-6 Z " pathEditMode="relative" ptsTypes="fffffffffffffffffffffffff">
                                      <p:cBhvr>
                                        <p:cTn id="44" dur="5000" fill="hold"/>
                                        <p:tgtEl>
                                          <p:spTgt spid="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2" grpId="1" animBg="1"/>
      <p:bldP spid="42" grpId="2" animBg="1"/>
      <p:bldP spid="43" grpId="0" animBg="1"/>
      <p:bldP spid="43" grpId="1" animBg="1"/>
      <p:bldP spid="43" grpId="2" animBg="1"/>
      <p:bldP spid="44" grpId="0" animBg="1"/>
      <p:bldP spid="44" grpId="1" animBg="1"/>
      <p:bldP spid="45" grpId="0" animBg="1"/>
      <p:bldP spid="4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Object 108"/>
          <p:cNvGraphicFramePr>
            <a:graphicFrameLocks noChangeAspect="1"/>
          </p:cNvGraphicFramePr>
          <p:nvPr/>
        </p:nvGraphicFramePr>
        <p:xfrm>
          <a:off x="2527300" y="1357313"/>
          <a:ext cx="4646613" cy="1047750"/>
        </p:xfrm>
        <a:graphic>
          <a:graphicData uri="http://schemas.openxmlformats.org/presentationml/2006/ole">
            <p:oleObj spid="_x0000_s70660" name="数式" r:id="rId4" imgW="2247840" imgH="507960" progId="Equation.3">
              <p:embed/>
            </p:oleObj>
          </a:graphicData>
        </a:graphic>
      </p:graphicFrame>
      <p:sp>
        <p:nvSpPr>
          <p:cNvPr id="4112" name="Rectangle 2"/>
          <p:cNvSpPr>
            <a:spLocks noGrp="1" noChangeArrowheads="1"/>
          </p:cNvSpPr>
          <p:nvPr>
            <p:ph type="title" sz="quarter"/>
          </p:nvPr>
        </p:nvSpPr>
        <p:spPr>
          <a:xfrm>
            <a:off x="395288" y="260350"/>
            <a:ext cx="8462962" cy="882650"/>
          </a:xfrm>
        </p:spPr>
        <p:txBody>
          <a:bodyPr/>
          <a:lstStyle/>
          <a:p>
            <a:r>
              <a:rPr lang="ja-JP" altLang="en-US" sz="3600" dirty="0" smtClean="0"/>
              <a:t>ステップ</a:t>
            </a:r>
            <a:r>
              <a:rPr lang="en-US" altLang="ja-JP" sz="3600" dirty="0" smtClean="0"/>
              <a:t>4.</a:t>
            </a:r>
            <a:r>
              <a:rPr lang="ja-JP" altLang="en-US" sz="3600" dirty="0" smtClean="0"/>
              <a:t>　自由エネルギー地形計算</a:t>
            </a:r>
            <a:endParaRPr lang="en-US" altLang="ja-JP" sz="2800" dirty="0" smtClean="0"/>
          </a:p>
        </p:txBody>
      </p:sp>
      <p:graphicFrame>
        <p:nvGraphicFramePr>
          <p:cNvPr id="4098" name="Rectangle 4"/>
          <p:cNvGraphicFramePr>
            <a:graphicFrameLocks/>
          </p:cNvGraphicFramePr>
          <p:nvPr>
            <p:ph sz="quarter" idx="1"/>
          </p:nvPr>
        </p:nvGraphicFramePr>
        <p:xfrm>
          <a:off x="836613" y="1600200"/>
          <a:ext cx="3279775" cy="2185988"/>
        </p:xfrm>
        <a:graphic>
          <a:graphicData uri="http://schemas.openxmlformats.org/presentationml/2006/ole">
            <p:oleObj spid="_x0000_s70658" name="数式" r:id="rId5" imgW="0" imgH="0" progId="Equation.3">
              <p:embed/>
            </p:oleObj>
          </a:graphicData>
        </a:graphic>
      </p:graphicFrame>
      <p:sp>
        <p:nvSpPr>
          <p:cNvPr id="4113" name="Text Box 19"/>
          <p:cNvSpPr txBox="1">
            <a:spLocks noChangeArrowheads="1"/>
          </p:cNvSpPr>
          <p:nvPr/>
        </p:nvSpPr>
        <p:spPr bwMode="auto">
          <a:xfrm>
            <a:off x="1979712" y="4149080"/>
            <a:ext cx="2293938" cy="366713"/>
          </a:xfrm>
          <a:prstGeom prst="rect">
            <a:avLst/>
          </a:prstGeom>
          <a:noFill/>
          <a:ln w="9525">
            <a:noFill/>
            <a:miter lim="800000"/>
            <a:headEnd/>
            <a:tailEnd/>
          </a:ln>
        </p:spPr>
        <p:txBody>
          <a:bodyPr>
            <a:spAutoFit/>
          </a:bodyPr>
          <a:lstStyle/>
          <a:p>
            <a:r>
              <a:rPr lang="ja-JP" altLang="en-US" b="1" u="sng" dirty="0">
                <a:solidFill>
                  <a:srgbClr val="FF0000"/>
                </a:solidFill>
                <a:latin typeface="Calibri" pitchFamily="34" charset="0"/>
              </a:rPr>
              <a:t>・多重ヒストグラム法</a:t>
            </a:r>
          </a:p>
        </p:txBody>
      </p:sp>
      <p:sp>
        <p:nvSpPr>
          <p:cNvPr id="4114" name="Line 18"/>
          <p:cNvSpPr>
            <a:spLocks noChangeShapeType="1"/>
          </p:cNvSpPr>
          <p:nvPr/>
        </p:nvSpPr>
        <p:spPr bwMode="auto">
          <a:xfrm>
            <a:off x="4786313" y="2564904"/>
            <a:ext cx="0" cy="857250"/>
          </a:xfrm>
          <a:prstGeom prst="line">
            <a:avLst/>
          </a:prstGeom>
          <a:noFill/>
          <a:ln w="9525">
            <a:solidFill>
              <a:schemeClr val="tx1"/>
            </a:solidFill>
            <a:round/>
            <a:headEnd/>
            <a:tailEnd type="triangle" w="med" len="med"/>
          </a:ln>
        </p:spPr>
        <p:txBody>
          <a:bodyPr/>
          <a:lstStyle/>
          <a:p>
            <a:endParaRPr lang="ja-JP" altLang="en-US"/>
          </a:p>
        </p:txBody>
      </p:sp>
      <p:sp>
        <p:nvSpPr>
          <p:cNvPr id="4115" name="Line 22"/>
          <p:cNvSpPr>
            <a:spLocks noChangeShapeType="1"/>
          </p:cNvSpPr>
          <p:nvPr/>
        </p:nvSpPr>
        <p:spPr bwMode="auto">
          <a:xfrm>
            <a:off x="4786313" y="5572125"/>
            <a:ext cx="0" cy="428625"/>
          </a:xfrm>
          <a:prstGeom prst="line">
            <a:avLst/>
          </a:prstGeom>
          <a:noFill/>
          <a:ln w="9525">
            <a:solidFill>
              <a:schemeClr val="tx1"/>
            </a:solidFill>
            <a:round/>
            <a:headEnd/>
            <a:tailEnd type="triangle" w="med" len="med"/>
          </a:ln>
        </p:spPr>
        <p:txBody>
          <a:bodyPr/>
          <a:lstStyle/>
          <a:p>
            <a:endParaRPr lang="ja-JP" altLang="en-US"/>
          </a:p>
        </p:txBody>
      </p:sp>
      <p:sp>
        <p:nvSpPr>
          <p:cNvPr id="16" name="角丸四角形 15"/>
          <p:cNvSpPr/>
          <p:nvPr/>
        </p:nvSpPr>
        <p:spPr bwMode="auto">
          <a:xfrm>
            <a:off x="5072066" y="5005403"/>
            <a:ext cx="3578225" cy="63817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fontAlgn="auto">
              <a:spcBef>
                <a:spcPts val="0"/>
              </a:spcBef>
              <a:spcAft>
                <a:spcPts val="0"/>
              </a:spcAft>
              <a:defRPr/>
            </a:pPr>
            <a:endParaRPr lang="en-US" altLang="ja-JP" dirty="0">
              <a:solidFill>
                <a:srgbClr val="000000"/>
              </a:solidFill>
            </a:endParaRPr>
          </a:p>
          <a:p>
            <a:pPr fontAlgn="auto">
              <a:spcBef>
                <a:spcPts val="0"/>
              </a:spcBef>
              <a:spcAft>
                <a:spcPts val="0"/>
              </a:spcAft>
              <a:defRPr/>
            </a:pPr>
            <a:r>
              <a:rPr lang="en-US" altLang="ja-JP" dirty="0">
                <a:solidFill>
                  <a:srgbClr val="000000"/>
                </a:solidFill>
              </a:rPr>
              <a:t>→  </a:t>
            </a:r>
            <a:r>
              <a:rPr lang="ja-JP" altLang="en-US" b="1" dirty="0">
                <a:solidFill>
                  <a:srgbClr val="000000"/>
                </a:solidFill>
              </a:rPr>
              <a:t>独立全原子計算から得られた</a:t>
            </a:r>
          </a:p>
          <a:p>
            <a:pPr fontAlgn="auto">
              <a:spcBef>
                <a:spcPts val="0"/>
              </a:spcBef>
              <a:spcAft>
                <a:spcPts val="0"/>
              </a:spcAft>
              <a:defRPr/>
            </a:pPr>
            <a:r>
              <a:rPr lang="ja-JP" altLang="en-US" b="1" dirty="0">
                <a:solidFill>
                  <a:srgbClr val="000000"/>
                </a:solidFill>
              </a:rPr>
              <a:t>　　個々のヒストグラムの線形</a:t>
            </a:r>
            <a:r>
              <a:rPr lang="ja-JP" altLang="en-US" b="1" dirty="0" smtClean="0">
                <a:solidFill>
                  <a:srgbClr val="000000"/>
                </a:solidFill>
              </a:rPr>
              <a:t>結合</a:t>
            </a:r>
            <a:endParaRPr lang="ja-JP" altLang="en-US" b="1" u="sng" dirty="0">
              <a:solidFill>
                <a:srgbClr val="000000"/>
              </a:solidFill>
            </a:endParaRPr>
          </a:p>
          <a:p>
            <a:pPr algn="ctr" fontAlgn="auto">
              <a:spcBef>
                <a:spcPts val="0"/>
              </a:spcBef>
              <a:spcAft>
                <a:spcPts val="0"/>
              </a:spcAft>
              <a:defRPr/>
            </a:pPr>
            <a:endParaRPr lang="ja-JP" altLang="en-US" b="1" dirty="0">
              <a:solidFill>
                <a:srgbClr val="000000"/>
              </a:solidFill>
            </a:endParaRPr>
          </a:p>
        </p:txBody>
      </p:sp>
      <p:graphicFrame>
        <p:nvGraphicFramePr>
          <p:cNvPr id="4100" name="Object 8"/>
          <p:cNvGraphicFramePr>
            <a:graphicFrameLocks noChangeAspect="1"/>
          </p:cNvGraphicFramePr>
          <p:nvPr/>
        </p:nvGraphicFramePr>
        <p:xfrm>
          <a:off x="1395413" y="4851400"/>
          <a:ext cx="3546475" cy="863600"/>
        </p:xfrm>
        <a:graphic>
          <a:graphicData uri="http://schemas.openxmlformats.org/presentationml/2006/ole">
            <p:oleObj spid="_x0000_s70659" name="数式" r:id="rId6" imgW="1777680" imgH="431640" progId="Equation.3">
              <p:embed/>
            </p:oleObj>
          </a:graphicData>
        </a:graphic>
      </p:graphicFrame>
      <p:sp>
        <p:nvSpPr>
          <p:cNvPr id="22" name="角丸四角形 21"/>
          <p:cNvSpPr/>
          <p:nvPr/>
        </p:nvSpPr>
        <p:spPr>
          <a:xfrm>
            <a:off x="3923928" y="1340768"/>
            <a:ext cx="2016224"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p>
        </p:txBody>
      </p:sp>
      <p:sp>
        <p:nvSpPr>
          <p:cNvPr id="4122" name="Text Box 19"/>
          <p:cNvSpPr txBox="1">
            <a:spLocks noChangeArrowheads="1"/>
          </p:cNvSpPr>
          <p:nvPr/>
        </p:nvSpPr>
        <p:spPr bwMode="auto">
          <a:xfrm>
            <a:off x="1340198" y="1694135"/>
            <a:ext cx="1071562" cy="366713"/>
          </a:xfrm>
          <a:prstGeom prst="rect">
            <a:avLst/>
          </a:prstGeom>
          <a:noFill/>
          <a:ln w="9525">
            <a:noFill/>
            <a:miter lim="800000"/>
            <a:headEnd/>
            <a:tailEnd/>
          </a:ln>
        </p:spPr>
        <p:txBody>
          <a:bodyPr>
            <a:spAutoFit/>
          </a:bodyPr>
          <a:lstStyle/>
          <a:p>
            <a:r>
              <a:rPr lang="ja-JP" altLang="en-US" b="1" u="sng" dirty="0">
                <a:solidFill>
                  <a:srgbClr val="FF0000"/>
                </a:solidFill>
                <a:latin typeface="Calibri" pitchFamily="34" charset="0"/>
              </a:rPr>
              <a:t>・再重法</a:t>
            </a:r>
          </a:p>
        </p:txBody>
      </p:sp>
      <p:sp>
        <p:nvSpPr>
          <p:cNvPr id="4123" name="Line 18"/>
          <p:cNvSpPr>
            <a:spLocks noChangeShapeType="1"/>
          </p:cNvSpPr>
          <p:nvPr/>
        </p:nvSpPr>
        <p:spPr bwMode="auto">
          <a:xfrm flipV="1">
            <a:off x="2649043" y="2135709"/>
            <a:ext cx="0" cy="357187"/>
          </a:xfrm>
          <a:prstGeom prst="line">
            <a:avLst/>
          </a:prstGeom>
          <a:noFill/>
          <a:ln w="9525">
            <a:solidFill>
              <a:schemeClr val="tx1"/>
            </a:solidFill>
            <a:round/>
            <a:headEnd/>
            <a:tailEnd type="triangle" w="med" len="med"/>
          </a:ln>
        </p:spPr>
        <p:txBody>
          <a:bodyPr/>
          <a:lstStyle/>
          <a:p>
            <a:endParaRPr lang="ja-JP" altLang="en-US"/>
          </a:p>
        </p:txBody>
      </p:sp>
      <p:sp>
        <p:nvSpPr>
          <p:cNvPr id="4125" name="テキスト ボックス 24"/>
          <p:cNvSpPr txBox="1">
            <a:spLocks noChangeArrowheads="1"/>
          </p:cNvSpPr>
          <p:nvPr/>
        </p:nvSpPr>
        <p:spPr bwMode="auto">
          <a:xfrm>
            <a:off x="5574432" y="2492896"/>
            <a:ext cx="2093912" cy="641350"/>
          </a:xfrm>
          <a:prstGeom prst="rect">
            <a:avLst/>
          </a:prstGeom>
          <a:noFill/>
          <a:ln w="9525">
            <a:noFill/>
            <a:miter lim="800000"/>
            <a:headEnd/>
            <a:tailEnd/>
          </a:ln>
        </p:spPr>
        <p:txBody>
          <a:bodyPr wrap="none">
            <a:spAutoFit/>
          </a:bodyPr>
          <a:lstStyle/>
          <a:p>
            <a:r>
              <a:rPr lang="ja-JP" altLang="en-US" u="sng" dirty="0">
                <a:solidFill>
                  <a:srgbClr val="0000FF"/>
                </a:solidFill>
                <a:latin typeface="Calibri" pitchFamily="34" charset="0"/>
              </a:rPr>
              <a:t>バイアスがかかった</a:t>
            </a:r>
            <a:endParaRPr lang="en-US" altLang="ja-JP" u="sng" dirty="0">
              <a:solidFill>
                <a:srgbClr val="0000FF"/>
              </a:solidFill>
              <a:latin typeface="Calibri" pitchFamily="34" charset="0"/>
            </a:endParaRPr>
          </a:p>
          <a:p>
            <a:r>
              <a:rPr lang="ja-JP" altLang="en-US" dirty="0">
                <a:latin typeface="Calibri" pitchFamily="34" charset="0"/>
              </a:rPr>
              <a:t>      </a:t>
            </a:r>
            <a:r>
              <a:rPr lang="ja-JP" altLang="en-US" dirty="0" smtClean="0">
                <a:solidFill>
                  <a:srgbClr val="0000FF"/>
                </a:solidFill>
                <a:latin typeface="Calibri" pitchFamily="34" charset="0"/>
              </a:rPr>
              <a:t>ヒストグラム</a:t>
            </a:r>
            <a:endParaRPr lang="en-US" altLang="ja-JP" dirty="0">
              <a:solidFill>
                <a:srgbClr val="0000FF"/>
              </a:solidFill>
              <a:latin typeface="Calibri" pitchFamily="34" charset="0"/>
            </a:endParaRPr>
          </a:p>
        </p:txBody>
      </p:sp>
      <p:sp>
        <p:nvSpPr>
          <p:cNvPr id="4126" name="テキスト ボックス 25"/>
          <p:cNvSpPr txBox="1">
            <a:spLocks noChangeArrowheads="1"/>
          </p:cNvSpPr>
          <p:nvPr/>
        </p:nvSpPr>
        <p:spPr bwMode="auto">
          <a:xfrm>
            <a:off x="1424907" y="2500313"/>
            <a:ext cx="2282997" cy="646331"/>
          </a:xfrm>
          <a:prstGeom prst="rect">
            <a:avLst/>
          </a:prstGeom>
          <a:noFill/>
          <a:ln w="9525">
            <a:noFill/>
            <a:miter lim="800000"/>
            <a:headEnd/>
            <a:tailEnd/>
          </a:ln>
        </p:spPr>
        <p:txBody>
          <a:bodyPr wrap="none">
            <a:spAutoFit/>
          </a:bodyPr>
          <a:lstStyle/>
          <a:p>
            <a:r>
              <a:rPr lang="ja-JP" altLang="en-US" u="sng" dirty="0" smtClean="0">
                <a:solidFill>
                  <a:srgbClr val="0000FF"/>
                </a:solidFill>
                <a:latin typeface="Calibri" pitchFamily="34" charset="0"/>
              </a:rPr>
              <a:t>バイアスを取り除いた</a:t>
            </a:r>
            <a:endParaRPr lang="en-US" altLang="ja-JP" u="sng" dirty="0">
              <a:solidFill>
                <a:srgbClr val="0000FF"/>
              </a:solidFill>
              <a:latin typeface="Calibri" pitchFamily="34" charset="0"/>
            </a:endParaRPr>
          </a:p>
          <a:p>
            <a:r>
              <a:rPr lang="ja-JP" altLang="en-US" dirty="0">
                <a:solidFill>
                  <a:srgbClr val="0000FF"/>
                </a:solidFill>
                <a:latin typeface="Calibri" pitchFamily="34" charset="0"/>
              </a:rPr>
              <a:t>         </a:t>
            </a:r>
            <a:r>
              <a:rPr lang="ja-JP" altLang="en-US" dirty="0" smtClean="0">
                <a:solidFill>
                  <a:srgbClr val="0000FF"/>
                </a:solidFill>
                <a:latin typeface="Calibri" pitchFamily="34" charset="0"/>
              </a:rPr>
              <a:t>ヒストグラム</a:t>
            </a:r>
            <a:endParaRPr lang="en-US" altLang="ja-JP" dirty="0">
              <a:solidFill>
                <a:srgbClr val="0000FF"/>
              </a:solidFill>
              <a:latin typeface="Calibri" pitchFamily="34" charset="0"/>
            </a:endParaRPr>
          </a:p>
        </p:txBody>
      </p:sp>
      <p:sp>
        <p:nvSpPr>
          <p:cNvPr id="4119" name="Line 18"/>
          <p:cNvSpPr>
            <a:spLocks noChangeShapeType="1"/>
          </p:cNvSpPr>
          <p:nvPr/>
        </p:nvSpPr>
        <p:spPr bwMode="auto">
          <a:xfrm>
            <a:off x="4786313" y="4211638"/>
            <a:ext cx="1587" cy="585787"/>
          </a:xfrm>
          <a:prstGeom prst="line">
            <a:avLst/>
          </a:prstGeom>
          <a:noFill/>
          <a:ln w="9525">
            <a:solidFill>
              <a:schemeClr val="tx1"/>
            </a:solidFill>
            <a:round/>
            <a:headEnd/>
            <a:tailEnd type="triangle" w="med" len="med"/>
          </a:ln>
        </p:spPr>
        <p:txBody>
          <a:bodyPr/>
          <a:lstStyle/>
          <a:p>
            <a:endParaRPr lang="ja-JP" altLang="en-US"/>
          </a:p>
        </p:txBody>
      </p:sp>
      <p:grpSp>
        <p:nvGrpSpPr>
          <p:cNvPr id="2" name="グループ化 41"/>
          <p:cNvGrpSpPr>
            <a:grpSpLocks/>
          </p:cNvGrpSpPr>
          <p:nvPr/>
        </p:nvGrpSpPr>
        <p:grpSpPr bwMode="auto">
          <a:xfrm>
            <a:off x="2520950" y="3429000"/>
            <a:ext cx="6353175" cy="663575"/>
            <a:chOff x="2375011" y="3444932"/>
            <a:chExt cx="6353261" cy="663520"/>
          </a:xfrm>
        </p:grpSpPr>
        <p:graphicFrame>
          <p:nvGraphicFramePr>
            <p:cNvPr id="4102" name="Object 8"/>
            <p:cNvGraphicFramePr>
              <a:graphicFrameLocks noChangeAspect="1"/>
            </p:cNvGraphicFramePr>
            <p:nvPr/>
          </p:nvGraphicFramePr>
          <p:xfrm>
            <a:off x="2375011" y="3444932"/>
            <a:ext cx="1220804" cy="644472"/>
          </p:xfrm>
          <a:graphic>
            <a:graphicData uri="http://schemas.openxmlformats.org/presentationml/2006/ole">
              <p:oleObj spid="_x0000_s70661" name="数式" r:id="rId7" imgW="482400" imgH="253800" progId="Equation.3">
                <p:embed/>
              </p:oleObj>
            </a:graphicData>
          </a:graphic>
        </p:graphicFrame>
        <p:graphicFrame>
          <p:nvGraphicFramePr>
            <p:cNvPr id="4103" name="Object 9"/>
            <p:cNvGraphicFramePr>
              <a:graphicFrameLocks noChangeAspect="1"/>
            </p:cNvGraphicFramePr>
            <p:nvPr/>
          </p:nvGraphicFramePr>
          <p:xfrm>
            <a:off x="3741868" y="3470330"/>
            <a:ext cx="1214453" cy="638122"/>
          </p:xfrm>
          <a:graphic>
            <a:graphicData uri="http://schemas.openxmlformats.org/presentationml/2006/ole">
              <p:oleObj spid="_x0000_s70662" name="数式" r:id="rId8" imgW="482400" imgH="253800" progId="Equation.3">
                <p:embed/>
              </p:oleObj>
            </a:graphicData>
          </a:graphic>
        </p:graphicFrame>
        <p:graphicFrame>
          <p:nvGraphicFramePr>
            <p:cNvPr id="4104" name="Object 10"/>
            <p:cNvGraphicFramePr>
              <a:graphicFrameLocks noChangeAspect="1"/>
            </p:cNvGraphicFramePr>
            <p:nvPr/>
          </p:nvGraphicFramePr>
          <p:xfrm>
            <a:off x="7466193" y="3500490"/>
            <a:ext cx="1262079" cy="571453"/>
          </p:xfrm>
          <a:graphic>
            <a:graphicData uri="http://schemas.openxmlformats.org/presentationml/2006/ole">
              <p:oleObj spid="_x0000_s70663" name="数式" r:id="rId9" imgW="533160" imgH="241200" progId="Equation.3">
                <p:embed/>
              </p:oleObj>
            </a:graphicData>
          </a:graphic>
        </p:graphicFrame>
        <p:graphicFrame>
          <p:nvGraphicFramePr>
            <p:cNvPr id="4105" name="Object 11"/>
            <p:cNvGraphicFramePr>
              <a:graphicFrameLocks noChangeAspect="1"/>
            </p:cNvGraphicFramePr>
            <p:nvPr/>
          </p:nvGraphicFramePr>
          <p:xfrm>
            <a:off x="6172362" y="3500490"/>
            <a:ext cx="1260492" cy="571453"/>
          </p:xfrm>
          <a:graphic>
            <a:graphicData uri="http://schemas.openxmlformats.org/presentationml/2006/ole">
              <p:oleObj spid="_x0000_s70664" name="数式" r:id="rId10" imgW="533160" imgH="241200" progId="Equation.3">
                <p:embed/>
              </p:oleObj>
            </a:graphicData>
          </a:graphic>
        </p:graphicFrame>
        <p:graphicFrame>
          <p:nvGraphicFramePr>
            <p:cNvPr id="4108" name="Object 14"/>
            <p:cNvGraphicFramePr>
              <a:graphicFrameLocks noChangeAspect="1"/>
            </p:cNvGraphicFramePr>
            <p:nvPr/>
          </p:nvGraphicFramePr>
          <p:xfrm>
            <a:off x="4865132" y="3794126"/>
            <a:ext cx="247650" cy="134938"/>
          </p:xfrm>
          <a:graphic>
            <a:graphicData uri="http://schemas.openxmlformats.org/presentationml/2006/ole">
              <p:oleObj spid="_x0000_s70667" name="数式" r:id="rId11" imgW="139680" imgH="75960" progId="Equation.3">
                <p:embed/>
              </p:oleObj>
            </a:graphicData>
          </a:graphic>
        </p:graphicFrame>
        <p:graphicFrame>
          <p:nvGraphicFramePr>
            <p:cNvPr id="4109" name="Object 15"/>
            <p:cNvGraphicFramePr>
              <a:graphicFrameLocks noChangeAspect="1"/>
            </p:cNvGraphicFramePr>
            <p:nvPr/>
          </p:nvGraphicFramePr>
          <p:xfrm>
            <a:off x="5188986" y="3786188"/>
            <a:ext cx="247650" cy="134938"/>
          </p:xfrm>
          <a:graphic>
            <a:graphicData uri="http://schemas.openxmlformats.org/presentationml/2006/ole">
              <p:oleObj spid="_x0000_s70668" name="数式" r:id="rId12" imgW="139680" imgH="75960" progId="Equation.3">
                <p:embed/>
              </p:oleObj>
            </a:graphicData>
          </a:graphic>
        </p:graphicFrame>
        <p:graphicFrame>
          <p:nvGraphicFramePr>
            <p:cNvPr id="4110" name="Object 16"/>
            <p:cNvGraphicFramePr>
              <a:graphicFrameLocks noChangeAspect="1"/>
            </p:cNvGraphicFramePr>
            <p:nvPr/>
          </p:nvGraphicFramePr>
          <p:xfrm>
            <a:off x="5508074" y="3786188"/>
            <a:ext cx="247650" cy="134938"/>
          </p:xfrm>
          <a:graphic>
            <a:graphicData uri="http://schemas.openxmlformats.org/presentationml/2006/ole">
              <p:oleObj spid="_x0000_s70669" name="数式" r:id="rId13" imgW="139680" imgH="75960" progId="Equation.3">
                <p:embed/>
              </p:oleObj>
            </a:graphicData>
          </a:graphic>
        </p:graphicFrame>
      </p:grpSp>
      <p:sp>
        <p:nvSpPr>
          <p:cNvPr id="4128" name="Text Box 32"/>
          <p:cNvSpPr txBox="1">
            <a:spLocks noChangeArrowheads="1"/>
          </p:cNvSpPr>
          <p:nvPr/>
        </p:nvSpPr>
        <p:spPr bwMode="auto">
          <a:xfrm>
            <a:off x="179512" y="3356992"/>
            <a:ext cx="2040943" cy="923330"/>
          </a:xfrm>
          <a:prstGeom prst="rect">
            <a:avLst/>
          </a:prstGeom>
          <a:noFill/>
          <a:ln w="9525">
            <a:noFill/>
            <a:miter lim="800000"/>
            <a:headEnd/>
            <a:tailEnd/>
          </a:ln>
          <a:effectLst/>
        </p:spPr>
        <p:txBody>
          <a:bodyPr wrap="none">
            <a:spAutoFit/>
          </a:bodyPr>
          <a:lstStyle/>
          <a:p>
            <a:r>
              <a:rPr lang="ja-JP" altLang="en-US" dirty="0" smtClean="0"/>
              <a:t>  独立全原子</a:t>
            </a:r>
            <a:r>
              <a:rPr lang="en-US" altLang="ja-JP" dirty="0" smtClean="0"/>
              <a:t>MD</a:t>
            </a:r>
          </a:p>
          <a:p>
            <a:r>
              <a:rPr lang="ja-JP" altLang="en-US" dirty="0" smtClean="0"/>
              <a:t>  により得られた</a:t>
            </a:r>
            <a:endParaRPr lang="ja-JP" altLang="en-US" dirty="0"/>
          </a:p>
          <a:p>
            <a:r>
              <a:rPr lang="ja-JP" altLang="en-US" i="1" dirty="0" smtClean="0"/>
              <a:t>Ｎ </a:t>
            </a:r>
            <a:r>
              <a:rPr lang="ja-JP" altLang="en-US" dirty="0" smtClean="0"/>
              <a:t>個</a:t>
            </a:r>
            <a:r>
              <a:rPr lang="ja-JP" altLang="en-US" dirty="0"/>
              <a:t>のヒストグラム</a:t>
            </a:r>
          </a:p>
        </p:txBody>
      </p:sp>
      <p:sp>
        <p:nvSpPr>
          <p:cNvPr id="4129" name="Line 33"/>
          <p:cNvSpPr>
            <a:spLocks noChangeShapeType="1"/>
          </p:cNvSpPr>
          <p:nvPr/>
        </p:nvSpPr>
        <p:spPr bwMode="auto">
          <a:xfrm>
            <a:off x="1979613" y="3789363"/>
            <a:ext cx="360362" cy="0"/>
          </a:xfrm>
          <a:prstGeom prst="line">
            <a:avLst/>
          </a:prstGeom>
          <a:noFill/>
          <a:ln w="28575">
            <a:solidFill>
              <a:schemeClr val="tx1"/>
            </a:solidFill>
            <a:round/>
            <a:headEnd/>
            <a:tailEnd type="triangle" w="med" len="med"/>
          </a:ln>
          <a:effectLst/>
        </p:spPr>
        <p:txBody>
          <a:bodyPr/>
          <a:lstStyle/>
          <a:p>
            <a:endParaRPr lang="ja-JP" altLang="en-US"/>
          </a:p>
        </p:txBody>
      </p:sp>
      <p:graphicFrame>
        <p:nvGraphicFramePr>
          <p:cNvPr id="4131" name="Object 35"/>
          <p:cNvGraphicFramePr>
            <a:graphicFrameLocks noChangeAspect="1"/>
          </p:cNvGraphicFramePr>
          <p:nvPr/>
        </p:nvGraphicFramePr>
        <p:xfrm>
          <a:off x="3135313" y="6075363"/>
          <a:ext cx="3367087" cy="496887"/>
        </p:xfrm>
        <a:graphic>
          <a:graphicData uri="http://schemas.openxmlformats.org/presentationml/2006/ole">
            <p:oleObj spid="_x0000_s70671" name="数式" r:id="rId14" imgW="1549080" imgH="228600" progId="Equation.3">
              <p:embed/>
            </p:oleObj>
          </a:graphicData>
        </a:graphic>
      </p:graphicFrame>
      <p:sp>
        <p:nvSpPr>
          <p:cNvPr id="33" name="Line 18"/>
          <p:cNvSpPr>
            <a:spLocks noChangeShapeType="1"/>
          </p:cNvSpPr>
          <p:nvPr/>
        </p:nvSpPr>
        <p:spPr bwMode="auto">
          <a:xfrm flipV="1">
            <a:off x="6516216" y="2060848"/>
            <a:ext cx="0" cy="357187"/>
          </a:xfrm>
          <a:prstGeom prst="line">
            <a:avLst/>
          </a:prstGeom>
          <a:noFill/>
          <a:ln w="9525">
            <a:solidFill>
              <a:schemeClr val="tx1"/>
            </a:solidFill>
            <a:round/>
            <a:headEnd/>
            <a:tailEnd type="triangle" w="med" len="med"/>
          </a:ln>
        </p:spPr>
        <p:txBody>
          <a:bodyPr/>
          <a:lstStyle/>
          <a:p>
            <a:endParaRPr lang="ja-JP" altLang="en-US"/>
          </a:p>
        </p:txBody>
      </p:sp>
      <p:sp>
        <p:nvSpPr>
          <p:cNvPr id="29" name="テキスト ボックス 28"/>
          <p:cNvSpPr txBox="1"/>
          <p:nvPr/>
        </p:nvSpPr>
        <p:spPr>
          <a:xfrm>
            <a:off x="1399405" y="4437112"/>
            <a:ext cx="3460627" cy="369332"/>
          </a:xfrm>
          <a:prstGeom prst="rect">
            <a:avLst/>
          </a:prstGeom>
          <a:noFill/>
        </p:spPr>
        <p:txBody>
          <a:bodyPr wrap="none" rtlCol="0">
            <a:spAutoFit/>
          </a:bodyPr>
          <a:lstStyle/>
          <a:p>
            <a:r>
              <a:rPr lang="fr-FR" altLang="ja-JP" dirty="0" smtClean="0"/>
              <a:t>(</a:t>
            </a:r>
            <a:r>
              <a:rPr lang="fr-FR" altLang="ja-JP" i="1" dirty="0" smtClean="0"/>
              <a:t>Comp.Phys.Com</a:t>
            </a:r>
            <a:r>
              <a:rPr lang="fr-FR" altLang="ja-JP" dirty="0" smtClean="0"/>
              <a:t> </a:t>
            </a:r>
            <a:r>
              <a:rPr lang="fr-FR" altLang="ja-JP" b="1" dirty="0" smtClean="0"/>
              <a:t>135</a:t>
            </a:r>
            <a:r>
              <a:rPr lang="fr-FR" altLang="ja-JP" dirty="0" smtClean="0"/>
              <a:t>:</a:t>
            </a:r>
            <a:r>
              <a:rPr lang="fr-FR" altLang="ja-JP" b="1" dirty="0" smtClean="0"/>
              <a:t> </a:t>
            </a:r>
            <a:r>
              <a:rPr lang="fr-FR" altLang="ja-JP" dirty="0" smtClean="0"/>
              <a:t>40-57, 2001)</a:t>
            </a:r>
            <a:endParaRPr kumimoji="1" lang="ja-JP" altLang="en-US" dirty="0"/>
          </a:p>
        </p:txBody>
      </p:sp>
      <p:sp>
        <p:nvSpPr>
          <p:cNvPr id="30" name="スライド番号プレースホルダ 29"/>
          <p:cNvSpPr>
            <a:spLocks noGrp="1"/>
          </p:cNvSpPr>
          <p:nvPr>
            <p:ph type="sldNum" sz="quarter" idx="12"/>
          </p:nvPr>
        </p:nvSpPr>
        <p:spPr/>
        <p:txBody>
          <a:bodyPr/>
          <a:lstStyle/>
          <a:p>
            <a:pPr>
              <a:defRPr/>
            </a:pPr>
            <a:fld id="{6BDD3E62-EFFB-49F4-ADAF-2F8973567F12}" type="slidenum">
              <a:rPr lang="en-US" altLang="ja-JP" smtClean="0"/>
              <a:pPr>
                <a:defRPr/>
              </a:pPr>
              <a:t>23</a:t>
            </a:fld>
            <a:endParaRPr lang="en-US" altLang="ja-JP"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0928"/>
            <a:ext cx="8229600" cy="1143000"/>
          </a:xfrm>
        </p:spPr>
        <p:txBody>
          <a:bodyPr>
            <a:normAutofit fontScale="90000"/>
          </a:bodyPr>
          <a:lstStyle/>
          <a:p>
            <a:r>
              <a:rPr lang="en-US" altLang="ja-JP" dirty="0" smtClean="0"/>
              <a:t>3</a:t>
            </a:r>
            <a:r>
              <a:rPr kumimoji="1" lang="en-US" altLang="ja-JP" dirty="0" smtClean="0"/>
              <a:t>. </a:t>
            </a:r>
            <a:r>
              <a:rPr lang="ja-JP" altLang="en-US" dirty="0" smtClean="0"/>
              <a:t>小ペプチドによるベンチマーク</a:t>
            </a:r>
            <a:r>
              <a:rPr lang="en-US" altLang="ja-JP" dirty="0" smtClean="0"/>
              <a:t/>
            </a:r>
            <a:br>
              <a:rPr lang="en-US" altLang="ja-JP" dirty="0" smtClean="0"/>
            </a:br>
            <a:r>
              <a:rPr lang="en-US" altLang="ja-JP" dirty="0" smtClean="0"/>
              <a:t>(Met-</a:t>
            </a:r>
            <a:r>
              <a:rPr lang="en-US" altLang="ja-JP" dirty="0" err="1" smtClean="0"/>
              <a:t>enkephalin</a:t>
            </a:r>
            <a:r>
              <a:rPr lang="en-US" altLang="ja-JP" dirty="0" smtClean="0"/>
              <a:t> in vacuum)</a:t>
            </a:r>
            <a:endParaRPr kumimoji="1" lang="ja-JP" altLang="en-US"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24</a:t>
            </a:fld>
            <a:endParaRPr lang="ja-JP"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タイトル 1"/>
          <p:cNvSpPr>
            <a:spLocks noGrp="1"/>
          </p:cNvSpPr>
          <p:nvPr>
            <p:ph type="title" idx="4294967295"/>
          </p:nvPr>
        </p:nvSpPr>
        <p:spPr>
          <a:xfrm>
            <a:off x="428625" y="142860"/>
            <a:ext cx="8229600" cy="1143000"/>
          </a:xfrm>
        </p:spPr>
        <p:txBody>
          <a:bodyPr>
            <a:normAutofit fontScale="90000"/>
          </a:bodyPr>
          <a:lstStyle/>
          <a:p>
            <a:r>
              <a:rPr lang="ja-JP" altLang="en-US" sz="4000" u="sng" dirty="0" smtClean="0"/>
              <a:t>ステップ</a:t>
            </a:r>
            <a:r>
              <a:rPr lang="en-US" altLang="ja-JP" sz="4000" u="sng" dirty="0" smtClean="0"/>
              <a:t>1.</a:t>
            </a:r>
            <a:r>
              <a:rPr lang="en-US" altLang="ja-JP" sz="4000" dirty="0" smtClean="0"/>
              <a:t> CG-MD</a:t>
            </a:r>
            <a:br>
              <a:rPr lang="en-US" altLang="ja-JP" sz="4000" dirty="0" smtClean="0"/>
            </a:br>
            <a:r>
              <a:rPr lang="en-US" altLang="ja-JP" sz="4000" dirty="0" smtClean="0"/>
              <a:t> (Met-</a:t>
            </a:r>
            <a:r>
              <a:rPr lang="en-US" altLang="ja-JP" sz="4000" dirty="0" err="1" smtClean="0"/>
              <a:t>enkephalin:YGGFM</a:t>
            </a:r>
            <a:r>
              <a:rPr lang="en-US" altLang="ja-JP" sz="4000" dirty="0" smtClean="0"/>
              <a:t>)</a:t>
            </a:r>
            <a:endParaRPr lang="ja-JP" altLang="en-US" sz="4000" dirty="0" smtClean="0"/>
          </a:p>
        </p:txBody>
      </p:sp>
      <p:grpSp>
        <p:nvGrpSpPr>
          <p:cNvPr id="2" name="グループ化 28"/>
          <p:cNvGrpSpPr/>
          <p:nvPr/>
        </p:nvGrpSpPr>
        <p:grpSpPr>
          <a:xfrm>
            <a:off x="3347864" y="2780928"/>
            <a:ext cx="2806388" cy="809625"/>
            <a:chOff x="3348047" y="1370008"/>
            <a:chExt cx="2806388" cy="809625"/>
          </a:xfrm>
        </p:grpSpPr>
        <p:graphicFrame>
          <p:nvGraphicFramePr>
            <p:cNvPr id="2050" name="Object 2"/>
            <p:cNvGraphicFramePr>
              <a:graphicFrameLocks noChangeAspect="1"/>
            </p:cNvGraphicFramePr>
            <p:nvPr/>
          </p:nvGraphicFramePr>
          <p:xfrm>
            <a:off x="3348047" y="1370008"/>
            <a:ext cx="1387475" cy="809625"/>
          </p:xfrm>
          <a:graphic>
            <a:graphicData uri="http://schemas.openxmlformats.org/presentationml/2006/ole">
              <p:oleObj spid="_x0000_s31746" name="数式" r:id="rId4" imgW="952200" imgH="558720" progId="Equation.3">
                <p:embed/>
              </p:oleObj>
            </a:graphicData>
          </a:graphic>
        </p:graphicFrame>
        <p:sp>
          <p:nvSpPr>
            <p:cNvPr id="2054" name="テキスト ボックス 41"/>
            <p:cNvSpPr txBox="1">
              <a:spLocks noChangeArrowheads="1"/>
            </p:cNvSpPr>
            <p:nvPr/>
          </p:nvSpPr>
          <p:spPr bwMode="auto">
            <a:xfrm>
              <a:off x="4905375" y="1406525"/>
              <a:ext cx="1249060" cy="369332"/>
            </a:xfrm>
            <a:prstGeom prst="rect">
              <a:avLst/>
            </a:prstGeom>
            <a:noFill/>
            <a:ln w="9525">
              <a:noFill/>
              <a:miter lim="800000"/>
              <a:headEnd/>
              <a:tailEnd/>
            </a:ln>
          </p:spPr>
          <p:txBody>
            <a:bodyPr wrap="none">
              <a:spAutoFit/>
            </a:bodyPr>
            <a:lstStyle/>
            <a:p>
              <a:r>
                <a:rPr lang="en-US" altLang="ja-JP" dirty="0" smtClean="0">
                  <a:latin typeface="Calibri" pitchFamily="34" charset="0"/>
                </a:rPr>
                <a:t>(</a:t>
              </a:r>
              <a:r>
                <a:rPr lang="ja-JP" altLang="en-US" dirty="0" smtClean="0">
                  <a:solidFill>
                    <a:srgbClr val="0000FF"/>
                  </a:solidFill>
                  <a:latin typeface="Calibri" pitchFamily="34" charset="0"/>
                </a:rPr>
                <a:t>青色破線</a:t>
              </a:r>
              <a:r>
                <a:rPr lang="en-US" altLang="ja-JP" dirty="0" smtClean="0">
                  <a:latin typeface="Calibri" pitchFamily="34" charset="0"/>
                </a:rPr>
                <a:t>)</a:t>
              </a:r>
              <a:endParaRPr lang="ja-JP" altLang="en-US" dirty="0">
                <a:latin typeface="Calibri" pitchFamily="34" charset="0"/>
              </a:endParaRPr>
            </a:p>
          </p:txBody>
        </p:sp>
        <p:sp>
          <p:nvSpPr>
            <p:cNvPr id="2055" name="テキスト ボックス 42"/>
            <p:cNvSpPr txBox="1">
              <a:spLocks noChangeArrowheads="1"/>
            </p:cNvSpPr>
            <p:nvPr/>
          </p:nvSpPr>
          <p:spPr bwMode="auto">
            <a:xfrm>
              <a:off x="4905375" y="1766888"/>
              <a:ext cx="1249060" cy="369332"/>
            </a:xfrm>
            <a:prstGeom prst="rect">
              <a:avLst/>
            </a:prstGeom>
            <a:noFill/>
            <a:ln w="9525">
              <a:noFill/>
              <a:miter lim="800000"/>
              <a:headEnd/>
              <a:tailEnd/>
            </a:ln>
          </p:spPr>
          <p:txBody>
            <a:bodyPr wrap="none">
              <a:spAutoFit/>
            </a:bodyPr>
            <a:lstStyle/>
            <a:p>
              <a:r>
                <a:rPr lang="en-US" altLang="ja-JP" dirty="0" smtClean="0">
                  <a:latin typeface="Calibri" pitchFamily="34" charset="0"/>
                </a:rPr>
                <a:t>(</a:t>
              </a:r>
              <a:r>
                <a:rPr lang="ja-JP" altLang="en-US" dirty="0" smtClean="0">
                  <a:solidFill>
                    <a:srgbClr val="00B050"/>
                  </a:solidFill>
                  <a:latin typeface="Calibri" pitchFamily="34" charset="0"/>
                </a:rPr>
                <a:t>緑色破線</a:t>
              </a:r>
              <a:r>
                <a:rPr lang="en-US" altLang="ja-JP" dirty="0" smtClean="0">
                  <a:latin typeface="Calibri" pitchFamily="34" charset="0"/>
                </a:rPr>
                <a:t>)</a:t>
              </a:r>
              <a:endParaRPr lang="ja-JP" altLang="en-US" dirty="0">
                <a:latin typeface="Calibri" pitchFamily="34" charset="0"/>
              </a:endParaRPr>
            </a:p>
          </p:txBody>
        </p:sp>
      </p:grpSp>
      <p:sp>
        <p:nvSpPr>
          <p:cNvPr id="47" name="下矢印 46"/>
          <p:cNvSpPr/>
          <p:nvPr/>
        </p:nvSpPr>
        <p:spPr>
          <a:xfrm>
            <a:off x="5429256" y="5161756"/>
            <a:ext cx="571500" cy="571500"/>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ja-JP" altLang="en-US"/>
          </a:p>
        </p:txBody>
      </p:sp>
      <p:grpSp>
        <p:nvGrpSpPr>
          <p:cNvPr id="3" name="グループ化 27"/>
          <p:cNvGrpSpPr/>
          <p:nvPr/>
        </p:nvGrpSpPr>
        <p:grpSpPr>
          <a:xfrm>
            <a:off x="3171855" y="3717032"/>
            <a:ext cx="5616545" cy="1516062"/>
            <a:chOff x="3276600" y="2176453"/>
            <a:chExt cx="5616545" cy="1516062"/>
          </a:xfrm>
        </p:grpSpPr>
        <p:graphicFrame>
          <p:nvGraphicFramePr>
            <p:cNvPr id="2051" name="Object 4"/>
            <p:cNvGraphicFramePr>
              <a:graphicFrameLocks noChangeAspect="1"/>
            </p:cNvGraphicFramePr>
            <p:nvPr/>
          </p:nvGraphicFramePr>
          <p:xfrm>
            <a:off x="3527395" y="2176453"/>
            <a:ext cx="5365750" cy="1516062"/>
          </p:xfrm>
          <a:graphic>
            <a:graphicData uri="http://schemas.openxmlformats.org/presentationml/2006/ole">
              <p:oleObj spid="_x0000_s31747" name="数式" r:id="rId5" imgW="3492360" imgH="1015920" progId="Equation.3">
                <p:embed/>
              </p:oleObj>
            </a:graphicData>
          </a:graphic>
        </p:graphicFrame>
        <p:sp>
          <p:nvSpPr>
            <p:cNvPr id="2057" name="テキスト ボックス 47"/>
            <p:cNvSpPr txBox="1">
              <a:spLocks noChangeArrowheads="1"/>
            </p:cNvSpPr>
            <p:nvPr/>
          </p:nvSpPr>
          <p:spPr bwMode="auto">
            <a:xfrm>
              <a:off x="3276600" y="2636838"/>
              <a:ext cx="787395" cy="369332"/>
            </a:xfrm>
            <a:prstGeom prst="rect">
              <a:avLst/>
            </a:prstGeom>
            <a:noFill/>
            <a:ln w="9525">
              <a:noFill/>
              <a:miter lim="800000"/>
              <a:headEnd/>
              <a:tailEnd/>
            </a:ln>
          </p:spPr>
          <p:txBody>
            <a:bodyPr wrap="none">
              <a:spAutoFit/>
            </a:bodyPr>
            <a:lstStyle/>
            <a:p>
              <a:r>
                <a:rPr lang="en-US" altLang="ja-JP" dirty="0" smtClean="0">
                  <a:latin typeface="Calibri" pitchFamily="34" charset="0"/>
                </a:rPr>
                <a:t>(</a:t>
              </a:r>
              <a:r>
                <a:rPr lang="ja-JP" altLang="en-US" dirty="0" smtClean="0">
                  <a:solidFill>
                    <a:srgbClr val="FF0000"/>
                  </a:solidFill>
                  <a:latin typeface="Calibri" pitchFamily="34" charset="0"/>
                </a:rPr>
                <a:t>赤線</a:t>
              </a:r>
              <a:r>
                <a:rPr lang="en-US" altLang="ja-JP" dirty="0" smtClean="0">
                  <a:latin typeface="Calibri" pitchFamily="34" charset="0"/>
                </a:rPr>
                <a:t>)</a:t>
              </a:r>
              <a:endParaRPr lang="ja-JP" altLang="en-US" dirty="0">
                <a:latin typeface="Calibri" pitchFamily="34" charset="0"/>
              </a:endParaRPr>
            </a:p>
          </p:txBody>
        </p:sp>
      </p:grpSp>
      <p:grpSp>
        <p:nvGrpSpPr>
          <p:cNvPr id="4" name="グループ化 57"/>
          <p:cNvGrpSpPr>
            <a:grpSpLocks noChangeAspect="1"/>
          </p:cNvGrpSpPr>
          <p:nvPr/>
        </p:nvGrpSpPr>
        <p:grpSpPr bwMode="auto">
          <a:xfrm>
            <a:off x="395536" y="4283918"/>
            <a:ext cx="2908935" cy="2457450"/>
            <a:chOff x="357158" y="2000240"/>
            <a:chExt cx="3232173" cy="2730776"/>
          </a:xfrm>
        </p:grpSpPr>
        <p:grpSp>
          <p:nvGrpSpPr>
            <p:cNvPr id="5" name="グループ化 48"/>
            <p:cNvGrpSpPr>
              <a:grpSpLocks/>
            </p:cNvGrpSpPr>
            <p:nvPr/>
          </p:nvGrpSpPr>
          <p:grpSpPr bwMode="auto">
            <a:xfrm>
              <a:off x="357158" y="2000240"/>
              <a:ext cx="2500330" cy="2714644"/>
              <a:chOff x="785786" y="2000240"/>
              <a:chExt cx="2500330" cy="2714644"/>
            </a:xfrm>
          </p:grpSpPr>
          <p:grpSp>
            <p:nvGrpSpPr>
              <p:cNvPr id="6" name="グループ化 17"/>
              <p:cNvGrpSpPr>
                <a:grpSpLocks/>
              </p:cNvGrpSpPr>
              <p:nvPr/>
            </p:nvGrpSpPr>
            <p:grpSpPr bwMode="auto">
              <a:xfrm>
                <a:off x="785786" y="2000240"/>
                <a:ext cx="2394006" cy="2714644"/>
                <a:chOff x="1051560" y="2928934"/>
                <a:chExt cx="2394006" cy="2714644"/>
              </a:xfrm>
            </p:grpSpPr>
            <p:sp>
              <p:nvSpPr>
                <p:cNvPr id="8" name="フリーフォーム 7"/>
                <p:cNvSpPr/>
                <p:nvPr/>
              </p:nvSpPr>
              <p:spPr>
                <a:xfrm>
                  <a:off x="1062672" y="2997204"/>
                  <a:ext cx="1366848" cy="2495802"/>
                </a:xfrm>
                <a:custGeom>
                  <a:avLst/>
                  <a:gdLst>
                    <a:gd name="connsiteX0" fmla="*/ 0 w 1389888"/>
                    <a:gd name="connsiteY0" fmla="*/ 0 h 2496312"/>
                    <a:gd name="connsiteX1" fmla="*/ 768096 w 1389888"/>
                    <a:gd name="connsiteY1" fmla="*/ 2496312 h 2496312"/>
                    <a:gd name="connsiteX2" fmla="*/ 1389888 w 1389888"/>
                    <a:gd name="connsiteY2" fmla="*/ 0 h 2496312"/>
                  </a:gdLst>
                  <a:ahLst/>
                  <a:cxnLst>
                    <a:cxn ang="0">
                      <a:pos x="connsiteX0" y="connsiteY0"/>
                    </a:cxn>
                    <a:cxn ang="0">
                      <a:pos x="connsiteX1" y="connsiteY1"/>
                    </a:cxn>
                    <a:cxn ang="0">
                      <a:pos x="connsiteX2" y="connsiteY2"/>
                    </a:cxn>
                  </a:cxnLst>
                  <a:rect l="l" t="t" r="r" b="b"/>
                  <a:pathLst>
                    <a:path w="1389888" h="2496312">
                      <a:moveTo>
                        <a:pt x="0" y="0"/>
                      </a:moveTo>
                      <a:cubicBezTo>
                        <a:pt x="268224" y="1248156"/>
                        <a:pt x="536448" y="2496312"/>
                        <a:pt x="768096" y="2496312"/>
                      </a:cubicBezTo>
                      <a:cubicBezTo>
                        <a:pt x="999744" y="2496312"/>
                        <a:pt x="1194816" y="1248156"/>
                        <a:pt x="1389888" y="0"/>
                      </a:cubicBezTo>
                    </a:path>
                  </a:pathLst>
                </a:cu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9" name="フリーフォーム 8"/>
                <p:cNvSpPr/>
                <p:nvPr/>
              </p:nvSpPr>
              <p:spPr>
                <a:xfrm>
                  <a:off x="2269181" y="2928934"/>
                  <a:ext cx="1176346" cy="2357676"/>
                </a:xfrm>
                <a:custGeom>
                  <a:avLst/>
                  <a:gdLst>
                    <a:gd name="connsiteX0" fmla="*/ 0 w 1389888"/>
                    <a:gd name="connsiteY0" fmla="*/ 0 h 2496312"/>
                    <a:gd name="connsiteX1" fmla="*/ 768096 w 1389888"/>
                    <a:gd name="connsiteY1" fmla="*/ 2496312 h 2496312"/>
                    <a:gd name="connsiteX2" fmla="*/ 1389888 w 1389888"/>
                    <a:gd name="connsiteY2" fmla="*/ 0 h 2496312"/>
                  </a:gdLst>
                  <a:ahLst/>
                  <a:cxnLst>
                    <a:cxn ang="0">
                      <a:pos x="connsiteX0" y="connsiteY0"/>
                    </a:cxn>
                    <a:cxn ang="0">
                      <a:pos x="connsiteX1" y="connsiteY1"/>
                    </a:cxn>
                    <a:cxn ang="0">
                      <a:pos x="connsiteX2" y="connsiteY2"/>
                    </a:cxn>
                  </a:cxnLst>
                  <a:rect l="l" t="t" r="r" b="b"/>
                  <a:pathLst>
                    <a:path w="1389888" h="2496312">
                      <a:moveTo>
                        <a:pt x="0" y="0"/>
                      </a:moveTo>
                      <a:cubicBezTo>
                        <a:pt x="268224" y="1248156"/>
                        <a:pt x="536448" y="2496312"/>
                        <a:pt x="768096" y="2496312"/>
                      </a:cubicBezTo>
                      <a:cubicBezTo>
                        <a:pt x="999744" y="2496312"/>
                        <a:pt x="1194816" y="1248156"/>
                        <a:pt x="1389888" y="0"/>
                      </a:cubicBezTo>
                    </a:path>
                  </a:pathLst>
                </a:custGeom>
                <a:ln w="28575">
                  <a:solidFill>
                    <a:srgbClr val="33CC33"/>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17" name="フリーフォーム 16"/>
                <p:cNvSpPr/>
                <p:nvPr/>
              </p:nvSpPr>
              <p:spPr>
                <a:xfrm>
                  <a:off x="1051560" y="2997204"/>
                  <a:ext cx="2381267" cy="2646629"/>
                </a:xfrm>
                <a:custGeom>
                  <a:avLst/>
                  <a:gdLst>
                    <a:gd name="connsiteX0" fmla="*/ 0 w 2523744"/>
                    <a:gd name="connsiteY0" fmla="*/ 0 h 2645664"/>
                    <a:gd name="connsiteX1" fmla="*/ 758952 w 2523744"/>
                    <a:gd name="connsiteY1" fmla="*/ 2496312 h 2645664"/>
                    <a:gd name="connsiteX2" fmla="*/ 1316736 w 2523744"/>
                    <a:gd name="connsiteY2" fmla="*/ 896112 h 2645664"/>
                    <a:gd name="connsiteX3" fmla="*/ 1883664 w 2523744"/>
                    <a:gd name="connsiteY3" fmla="*/ 2267712 h 2645664"/>
                    <a:gd name="connsiteX4" fmla="*/ 2523744 w 2523744"/>
                    <a:gd name="connsiteY4" fmla="*/ 0 h 2645664"/>
                    <a:gd name="connsiteX0" fmla="*/ 0 w 2380836"/>
                    <a:gd name="connsiteY0" fmla="*/ 0 h 2645664"/>
                    <a:gd name="connsiteX1" fmla="*/ 758952 w 2380836"/>
                    <a:gd name="connsiteY1" fmla="*/ 2496312 h 2645664"/>
                    <a:gd name="connsiteX2" fmla="*/ 1316736 w 2380836"/>
                    <a:gd name="connsiteY2" fmla="*/ 896112 h 2645664"/>
                    <a:gd name="connsiteX3" fmla="*/ 1883664 w 2380836"/>
                    <a:gd name="connsiteY3" fmla="*/ 2267712 h 2645664"/>
                    <a:gd name="connsiteX4" fmla="*/ 2380836 w 2380836"/>
                    <a:gd name="connsiteY4" fmla="*/ 0 h 2645664"/>
                    <a:gd name="connsiteX0" fmla="*/ 0 w 2380836"/>
                    <a:gd name="connsiteY0" fmla="*/ 0 h 2645664"/>
                    <a:gd name="connsiteX1" fmla="*/ 758952 w 2380836"/>
                    <a:gd name="connsiteY1" fmla="*/ 2496312 h 2645664"/>
                    <a:gd name="connsiteX2" fmla="*/ 1316736 w 2380836"/>
                    <a:gd name="connsiteY2" fmla="*/ 896112 h 2645664"/>
                    <a:gd name="connsiteX3" fmla="*/ 1883664 w 2380836"/>
                    <a:gd name="connsiteY3" fmla="*/ 2267712 h 2645664"/>
                    <a:gd name="connsiteX4" fmla="*/ 2380836 w 2380836"/>
                    <a:gd name="connsiteY4" fmla="*/ 0 h 2645664"/>
                    <a:gd name="connsiteX0" fmla="*/ 0 w 2380836"/>
                    <a:gd name="connsiteY0" fmla="*/ 0 h 2645664"/>
                    <a:gd name="connsiteX1" fmla="*/ 758952 w 2380836"/>
                    <a:gd name="connsiteY1" fmla="*/ 2496312 h 2645664"/>
                    <a:gd name="connsiteX2" fmla="*/ 1316736 w 2380836"/>
                    <a:gd name="connsiteY2" fmla="*/ 896112 h 2645664"/>
                    <a:gd name="connsiteX3" fmla="*/ 1883664 w 2380836"/>
                    <a:gd name="connsiteY3" fmla="*/ 2267712 h 2645664"/>
                    <a:gd name="connsiteX4" fmla="*/ 2380836 w 2380836"/>
                    <a:gd name="connsiteY4" fmla="*/ 0 h 264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836" h="2645664">
                      <a:moveTo>
                        <a:pt x="0" y="0"/>
                      </a:moveTo>
                      <a:cubicBezTo>
                        <a:pt x="269748" y="1173480"/>
                        <a:pt x="539496" y="2346960"/>
                        <a:pt x="758952" y="2496312"/>
                      </a:cubicBezTo>
                      <a:cubicBezTo>
                        <a:pt x="978408" y="2645664"/>
                        <a:pt x="1129284" y="934212"/>
                        <a:pt x="1316736" y="896112"/>
                      </a:cubicBezTo>
                      <a:cubicBezTo>
                        <a:pt x="1504188" y="858012"/>
                        <a:pt x="1706314" y="2417064"/>
                        <a:pt x="1883664" y="2267712"/>
                      </a:cubicBezTo>
                      <a:cubicBezTo>
                        <a:pt x="2061014" y="2118360"/>
                        <a:pt x="2161380" y="1059180"/>
                        <a:pt x="2380836" y="0"/>
                      </a:cubicBezTo>
                    </a:path>
                  </a:pathLst>
                </a:custGeom>
                <a:ln>
                  <a:solidFill>
                    <a:srgbClr val="FF0000"/>
                  </a:solidFill>
                </a:ln>
              </p:spPr>
              <p:style>
                <a:lnRef idx="2">
                  <a:schemeClr val="accent2"/>
                </a:lnRef>
                <a:fillRef idx="0">
                  <a:schemeClr val="accent2"/>
                </a:fillRef>
                <a:effectRef idx="1">
                  <a:schemeClr val="accent2"/>
                </a:effectRef>
                <a:fontRef idx="minor">
                  <a:schemeClr val="tx1"/>
                </a:fontRef>
              </p:style>
              <p:txBody>
                <a:bodyPr anchor="ctr"/>
                <a:lstStyle/>
                <a:p>
                  <a:pPr algn="ctr" fontAlgn="auto">
                    <a:spcBef>
                      <a:spcPts val="0"/>
                    </a:spcBef>
                    <a:spcAft>
                      <a:spcPts val="0"/>
                    </a:spcAft>
                    <a:defRPr/>
                  </a:pPr>
                  <a:endParaRPr lang="ja-JP" altLang="en-US"/>
                </a:p>
              </p:txBody>
            </p:sp>
          </p:grpSp>
          <p:cxnSp>
            <p:nvCxnSpPr>
              <p:cNvPr id="22" name="直線コネクタ 21"/>
              <p:cNvCxnSpPr/>
              <p:nvPr/>
            </p:nvCxnSpPr>
            <p:spPr>
              <a:xfrm>
                <a:off x="2143108" y="4357916"/>
                <a:ext cx="1071571"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1071538" y="4572250"/>
                <a:ext cx="214314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rot="5400000">
                <a:off x="3106711" y="4464289"/>
                <a:ext cx="357224" cy="1587"/>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rot="5400000">
                <a:off x="1536656" y="2749616"/>
                <a:ext cx="500112" cy="1587"/>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1857356" y="2571798"/>
                <a:ext cx="500067"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857356" y="2998879"/>
                <a:ext cx="500067"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64" name="テキスト ボックス 37"/>
            <p:cNvSpPr txBox="1">
              <a:spLocks noChangeArrowheads="1"/>
            </p:cNvSpPr>
            <p:nvPr/>
          </p:nvSpPr>
          <p:spPr bwMode="auto">
            <a:xfrm>
              <a:off x="1000100" y="2500353"/>
              <a:ext cx="488954" cy="457246"/>
            </a:xfrm>
            <a:prstGeom prst="rect">
              <a:avLst/>
            </a:prstGeom>
            <a:noFill/>
            <a:ln w="9525">
              <a:noFill/>
              <a:miter lim="800000"/>
              <a:headEnd/>
              <a:tailEnd/>
            </a:ln>
          </p:spPr>
          <p:txBody>
            <a:bodyPr wrap="none">
              <a:spAutoFit/>
            </a:bodyPr>
            <a:lstStyle/>
            <a:p>
              <a:r>
                <a:rPr lang="en-US" altLang="ja-JP" sz="2400" dirty="0">
                  <a:latin typeface="Calibri" pitchFamily="34" charset="0"/>
                </a:rPr>
                <a:t>Δ</a:t>
              </a:r>
              <a:endParaRPr lang="ja-JP" altLang="en-US" sz="2400" dirty="0">
                <a:latin typeface="Calibri" pitchFamily="34" charset="0"/>
              </a:endParaRPr>
            </a:p>
          </p:txBody>
        </p:sp>
        <p:sp>
          <p:nvSpPr>
            <p:cNvPr id="2065" name="テキスト ボックス 38"/>
            <p:cNvSpPr txBox="1">
              <a:spLocks noChangeArrowheads="1"/>
            </p:cNvSpPr>
            <p:nvPr/>
          </p:nvSpPr>
          <p:spPr bwMode="auto">
            <a:xfrm>
              <a:off x="2897176" y="4273770"/>
              <a:ext cx="692155" cy="457246"/>
            </a:xfrm>
            <a:prstGeom prst="rect">
              <a:avLst/>
            </a:prstGeom>
            <a:noFill/>
            <a:ln w="9525">
              <a:noFill/>
              <a:miter lim="800000"/>
              <a:headEnd/>
              <a:tailEnd/>
            </a:ln>
          </p:spPr>
          <p:txBody>
            <a:bodyPr wrap="none">
              <a:spAutoFit/>
            </a:bodyPr>
            <a:lstStyle/>
            <a:p>
              <a:r>
                <a:rPr lang="en-US" altLang="ja-JP" sz="2400">
                  <a:latin typeface="Calibri" pitchFamily="34" charset="0"/>
                </a:rPr>
                <a:t>ΔV</a:t>
              </a:r>
              <a:endParaRPr lang="ja-JP" altLang="en-US" sz="2400">
                <a:latin typeface="Calibri" pitchFamily="34" charset="0"/>
              </a:endParaRPr>
            </a:p>
          </p:txBody>
        </p:sp>
      </p:grpSp>
      <p:graphicFrame>
        <p:nvGraphicFramePr>
          <p:cNvPr id="2079" name="Object 4"/>
          <p:cNvGraphicFramePr>
            <a:graphicFrameLocks noChangeAspect="1"/>
          </p:cNvGraphicFramePr>
          <p:nvPr/>
        </p:nvGraphicFramePr>
        <p:xfrm>
          <a:off x="142875" y="1500188"/>
          <a:ext cx="8858250" cy="793750"/>
        </p:xfrm>
        <a:graphic>
          <a:graphicData uri="http://schemas.openxmlformats.org/presentationml/2006/ole">
            <p:oleObj spid="_x0000_s31748" name="数式" r:id="rId6" imgW="6375240" imgH="571320" progId="Equation.3">
              <p:embed/>
            </p:oleObj>
          </a:graphicData>
        </a:graphic>
      </p:graphicFrame>
      <p:sp>
        <p:nvSpPr>
          <p:cNvPr id="46" name="下矢印 45"/>
          <p:cNvSpPr/>
          <p:nvPr/>
        </p:nvSpPr>
        <p:spPr>
          <a:xfrm>
            <a:off x="4071938" y="2143120"/>
            <a:ext cx="571500" cy="571500"/>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ja-JP" altLang="en-US"/>
          </a:p>
        </p:txBody>
      </p:sp>
      <p:sp>
        <p:nvSpPr>
          <p:cNvPr id="48" name="テキスト ボックス 47"/>
          <p:cNvSpPr txBox="1"/>
          <p:nvPr/>
        </p:nvSpPr>
        <p:spPr>
          <a:xfrm>
            <a:off x="35496" y="1268760"/>
            <a:ext cx="6318909" cy="369332"/>
          </a:xfrm>
          <a:prstGeom prst="rect">
            <a:avLst/>
          </a:prstGeom>
          <a:noFill/>
        </p:spPr>
        <p:txBody>
          <a:bodyPr wrap="none" rtlCol="0">
            <a:spAutoFit/>
          </a:bodyPr>
          <a:lstStyle/>
          <a:p>
            <a:r>
              <a:rPr lang="ja-JP" altLang="en-US" u="sng" dirty="0" smtClean="0">
                <a:latin typeface="MS 明朝"/>
              </a:rPr>
              <a:t>☆２つの安定構造を用いて</a:t>
            </a:r>
            <a:r>
              <a:rPr lang="en-US" altLang="ja-JP" u="sng" dirty="0" smtClean="0"/>
              <a:t>CG</a:t>
            </a:r>
            <a:r>
              <a:rPr lang="en-US" altLang="ja-JP" u="sng" dirty="0" smtClean="0">
                <a:latin typeface="MS 明朝"/>
              </a:rPr>
              <a:t>-</a:t>
            </a:r>
            <a:r>
              <a:rPr lang="ja-JP" altLang="en-US" u="sng" dirty="0" smtClean="0">
                <a:latin typeface="MS 明朝"/>
              </a:rPr>
              <a:t>ポテンシャルを構築→</a:t>
            </a:r>
            <a:r>
              <a:rPr lang="en-US" altLang="ja-JP" u="sng" dirty="0" smtClean="0"/>
              <a:t>MD</a:t>
            </a:r>
            <a:r>
              <a:rPr lang="ja-JP" altLang="en-US" u="sng" dirty="0" smtClean="0"/>
              <a:t>を開始</a:t>
            </a:r>
            <a:endParaRPr kumimoji="1" lang="en-US" altLang="ja-JP" u="sng" dirty="0" smtClean="0"/>
          </a:p>
        </p:txBody>
      </p:sp>
      <p:grpSp>
        <p:nvGrpSpPr>
          <p:cNvPr id="7" name="グループ化 11"/>
          <p:cNvGrpSpPr>
            <a:grpSpLocks noChangeAspect="1"/>
          </p:cNvGrpSpPr>
          <p:nvPr/>
        </p:nvGrpSpPr>
        <p:grpSpPr>
          <a:xfrm>
            <a:off x="269750" y="3923767"/>
            <a:ext cx="2733634" cy="378624"/>
            <a:chOff x="3040045" y="6512682"/>
            <a:chExt cx="3417042" cy="473279"/>
          </a:xfrm>
        </p:grpSpPr>
        <p:sp>
          <p:nvSpPr>
            <p:cNvPr id="33" name="テキスト ボックス 10"/>
            <p:cNvSpPr txBox="1">
              <a:spLocks noChangeArrowheads="1"/>
            </p:cNvSpPr>
            <p:nvPr/>
          </p:nvSpPr>
          <p:spPr bwMode="auto">
            <a:xfrm>
              <a:off x="3040045" y="6524297"/>
              <a:ext cx="1597392" cy="461664"/>
            </a:xfrm>
            <a:prstGeom prst="rect">
              <a:avLst/>
            </a:prstGeom>
            <a:noFill/>
            <a:ln w="9525">
              <a:noFill/>
              <a:miter lim="800000"/>
              <a:headEnd/>
              <a:tailEnd/>
            </a:ln>
          </p:spPr>
          <p:txBody>
            <a:bodyPr wrap="none">
              <a:spAutoFit/>
            </a:bodyPr>
            <a:lstStyle/>
            <a:p>
              <a:r>
                <a:rPr lang="ja-JP" altLang="en-US" u="sng" dirty="0" smtClean="0">
                  <a:latin typeface="Calibri" pitchFamily="34" charset="0"/>
                </a:rPr>
                <a:t>安定構造</a:t>
              </a:r>
              <a:r>
                <a:rPr lang="en-US" altLang="ja-JP" u="sng" dirty="0" smtClean="0">
                  <a:latin typeface="Calibri" pitchFamily="34" charset="0"/>
                </a:rPr>
                <a:t>1 </a:t>
              </a:r>
              <a:endParaRPr lang="en-US" altLang="ja-JP" u="sng" dirty="0">
                <a:latin typeface="Calibri" pitchFamily="34" charset="0"/>
              </a:endParaRPr>
            </a:p>
          </p:txBody>
        </p:sp>
        <p:sp>
          <p:nvSpPr>
            <p:cNvPr id="34" name="テキスト ボックス 11"/>
            <p:cNvSpPr txBox="1">
              <a:spLocks noChangeArrowheads="1"/>
            </p:cNvSpPr>
            <p:nvPr/>
          </p:nvSpPr>
          <p:spPr bwMode="auto">
            <a:xfrm>
              <a:off x="4727447" y="6512682"/>
              <a:ext cx="1729640" cy="461664"/>
            </a:xfrm>
            <a:prstGeom prst="rect">
              <a:avLst/>
            </a:prstGeom>
            <a:noFill/>
            <a:ln w="9525">
              <a:noFill/>
              <a:miter lim="800000"/>
              <a:headEnd/>
              <a:tailEnd/>
            </a:ln>
          </p:spPr>
          <p:txBody>
            <a:bodyPr wrap="none">
              <a:spAutoFit/>
            </a:bodyPr>
            <a:lstStyle/>
            <a:p>
              <a:r>
                <a:rPr lang="en-US" altLang="ja-JP" dirty="0">
                  <a:latin typeface="Calibri" pitchFamily="34" charset="0"/>
                </a:rPr>
                <a:t>  </a:t>
              </a:r>
              <a:r>
                <a:rPr lang="ja-JP" altLang="en-US" u="sng" dirty="0" smtClean="0">
                  <a:latin typeface="Calibri" pitchFamily="34" charset="0"/>
                </a:rPr>
                <a:t>安定構造</a:t>
              </a:r>
              <a:r>
                <a:rPr lang="en-US" altLang="ja-JP" u="sng" dirty="0" smtClean="0">
                  <a:latin typeface="Calibri" pitchFamily="34" charset="0"/>
                </a:rPr>
                <a:t>2</a:t>
              </a:r>
              <a:r>
                <a:rPr lang="ja-JP" altLang="en-US" u="sng" dirty="0" smtClean="0">
                  <a:latin typeface="Calibri" pitchFamily="34" charset="0"/>
                </a:rPr>
                <a:t> </a:t>
              </a:r>
              <a:endParaRPr lang="ja-JP" altLang="en-US" u="sng" dirty="0">
                <a:latin typeface="Calibri" pitchFamily="34" charset="0"/>
              </a:endParaRPr>
            </a:p>
          </p:txBody>
        </p:sp>
      </p:grpSp>
      <p:sp>
        <p:nvSpPr>
          <p:cNvPr id="38" name="テキスト ボックス 10"/>
          <p:cNvSpPr txBox="1">
            <a:spLocks noChangeArrowheads="1"/>
          </p:cNvSpPr>
          <p:nvPr/>
        </p:nvSpPr>
        <p:spPr bwMode="auto">
          <a:xfrm>
            <a:off x="4393719" y="5703639"/>
            <a:ext cx="2626553" cy="461665"/>
          </a:xfrm>
          <a:prstGeom prst="rect">
            <a:avLst/>
          </a:prstGeom>
          <a:noFill/>
          <a:ln w="9525">
            <a:noFill/>
            <a:miter lim="800000"/>
            <a:headEnd/>
            <a:tailEnd/>
          </a:ln>
        </p:spPr>
        <p:txBody>
          <a:bodyPr wrap="none">
            <a:spAutoFit/>
          </a:bodyPr>
          <a:lstStyle/>
          <a:p>
            <a:r>
              <a:rPr lang="en-US" altLang="ja-JP" sz="2400" i="1" dirty="0" smtClean="0">
                <a:solidFill>
                  <a:srgbClr val="FF0000"/>
                </a:solidFill>
                <a:latin typeface="Calibri" pitchFamily="34" charset="0"/>
              </a:rPr>
              <a:t>V</a:t>
            </a:r>
            <a:r>
              <a:rPr lang="en-US" altLang="ja-JP" sz="1050" dirty="0" smtClean="0">
                <a:solidFill>
                  <a:srgbClr val="FF0000"/>
                </a:solidFill>
                <a:latin typeface="Calibri" pitchFamily="34" charset="0"/>
              </a:rPr>
              <a:t>CG</a:t>
            </a:r>
            <a:r>
              <a:rPr lang="en-US" altLang="ja-JP" sz="2400" dirty="0" smtClean="0">
                <a:latin typeface="Calibri" pitchFamily="34" charset="0"/>
              </a:rPr>
              <a:t> </a:t>
            </a:r>
            <a:r>
              <a:rPr lang="ja-JP" altLang="en-US" sz="2400" dirty="0" smtClean="0">
                <a:latin typeface="Calibri" pitchFamily="34" charset="0"/>
              </a:rPr>
              <a:t>を用いて</a:t>
            </a:r>
            <a:r>
              <a:rPr lang="en-US" altLang="ja-JP" sz="2400" dirty="0" smtClean="0">
                <a:latin typeface="Calibri" pitchFamily="34" charset="0"/>
              </a:rPr>
              <a:t>CG-MD</a:t>
            </a:r>
            <a:endParaRPr lang="en-US" altLang="ja-JP" sz="2400" dirty="0">
              <a:solidFill>
                <a:srgbClr val="FF0000"/>
              </a:solidFill>
              <a:latin typeface="Calibri" pitchFamily="34" charset="0"/>
            </a:endParaRPr>
          </a:p>
        </p:txBody>
      </p:sp>
      <p:sp>
        <p:nvSpPr>
          <p:cNvPr id="40" name="テキスト ボックス 39"/>
          <p:cNvSpPr txBox="1"/>
          <p:nvPr/>
        </p:nvSpPr>
        <p:spPr>
          <a:xfrm>
            <a:off x="3131840" y="5949280"/>
            <a:ext cx="6120680" cy="764704"/>
          </a:xfrm>
          <a:prstGeom prst="rect">
            <a:avLst/>
          </a:prstGeom>
          <a:noFill/>
        </p:spPr>
        <p:txBody>
          <a:bodyPr wrap="square" rtlCol="0">
            <a:spAutoFit/>
          </a:bodyPr>
          <a:lstStyle/>
          <a:p>
            <a:r>
              <a:rPr lang="ja-JP" altLang="en-US" sz="1400" u="sng" dirty="0" smtClean="0">
                <a:latin typeface="MS 明朝"/>
              </a:rPr>
              <a:t>☆</a:t>
            </a:r>
            <a:r>
              <a:rPr lang="en-US" altLang="ja-JP" sz="1400" u="sng" dirty="0" smtClean="0">
                <a:solidFill>
                  <a:srgbClr val="000000"/>
                </a:solidFill>
              </a:rPr>
              <a:t>parameters</a:t>
            </a:r>
          </a:p>
          <a:p>
            <a:r>
              <a:rPr lang="en-US" altLang="ja-JP" sz="1400" dirty="0" smtClean="0">
                <a:solidFill>
                  <a:srgbClr val="000000"/>
                </a:solidFill>
              </a:rPr>
              <a:t>k</a:t>
            </a:r>
            <a:r>
              <a:rPr lang="en-US" altLang="ja-JP" sz="1400" baseline="-25000" dirty="0" smtClean="0">
                <a:solidFill>
                  <a:srgbClr val="000000"/>
                </a:solidFill>
              </a:rPr>
              <a:t>13</a:t>
            </a:r>
            <a:r>
              <a:rPr lang="en-US" altLang="ja-JP" sz="1400" dirty="0" smtClean="0">
                <a:solidFill>
                  <a:srgbClr val="000000"/>
                </a:solidFill>
              </a:rPr>
              <a:t>/k</a:t>
            </a:r>
            <a:r>
              <a:rPr lang="en-US" altLang="ja-JP" sz="1400" baseline="-25000" dirty="0" smtClean="0">
                <a:solidFill>
                  <a:srgbClr val="000000"/>
                </a:solidFill>
              </a:rPr>
              <a:t>12 </a:t>
            </a:r>
            <a:r>
              <a:rPr lang="en-US" altLang="ja-JP" sz="1400" dirty="0" smtClean="0">
                <a:solidFill>
                  <a:srgbClr val="000000"/>
                </a:solidFill>
              </a:rPr>
              <a:t>=1/5(Angle/Bond), k</a:t>
            </a:r>
            <a:r>
              <a:rPr lang="en-US" altLang="ja-JP" sz="1400" baseline="-25000" dirty="0" smtClean="0">
                <a:solidFill>
                  <a:srgbClr val="000000"/>
                </a:solidFill>
              </a:rPr>
              <a:t>14</a:t>
            </a:r>
            <a:r>
              <a:rPr lang="en-US" altLang="ja-JP" sz="1400" dirty="0" smtClean="0">
                <a:solidFill>
                  <a:srgbClr val="000000"/>
                </a:solidFill>
              </a:rPr>
              <a:t>/k</a:t>
            </a:r>
            <a:r>
              <a:rPr lang="en-US" altLang="ja-JP" sz="1400" baseline="-25000" dirty="0" smtClean="0">
                <a:solidFill>
                  <a:srgbClr val="000000"/>
                </a:solidFill>
              </a:rPr>
              <a:t>12</a:t>
            </a:r>
            <a:r>
              <a:rPr lang="en-US" altLang="ja-JP" sz="1400" dirty="0" smtClean="0">
                <a:solidFill>
                  <a:srgbClr val="000000"/>
                </a:solidFill>
              </a:rPr>
              <a:t>=1/100 (Dihedral/Bond), </a:t>
            </a:r>
            <a:r>
              <a:rPr lang="en-US" altLang="ja-JP" sz="1400" dirty="0" err="1" smtClean="0">
                <a:solidFill>
                  <a:srgbClr val="000000"/>
                </a:solidFill>
              </a:rPr>
              <a:t>k</a:t>
            </a:r>
            <a:r>
              <a:rPr lang="en-US" altLang="ja-JP" sz="1400" baseline="-25000" dirty="0" err="1" smtClean="0">
                <a:solidFill>
                  <a:srgbClr val="000000"/>
                </a:solidFill>
              </a:rPr>
              <a:t>LJ</a:t>
            </a:r>
            <a:r>
              <a:rPr lang="en-US" altLang="ja-JP" sz="1400" dirty="0" smtClean="0">
                <a:solidFill>
                  <a:srgbClr val="000000"/>
                </a:solidFill>
              </a:rPr>
              <a:t>/k</a:t>
            </a:r>
            <a:r>
              <a:rPr lang="en-US" altLang="ja-JP" sz="1400" baseline="-25000" dirty="0" smtClean="0">
                <a:solidFill>
                  <a:srgbClr val="000000"/>
                </a:solidFill>
              </a:rPr>
              <a:t>12</a:t>
            </a:r>
            <a:r>
              <a:rPr lang="en-US" altLang="ja-JP" sz="1400" dirty="0" smtClean="0">
                <a:solidFill>
                  <a:srgbClr val="000000"/>
                </a:solidFill>
              </a:rPr>
              <a:t>=1/100 (LJ/Bond)</a:t>
            </a:r>
          </a:p>
          <a:p>
            <a:r>
              <a:rPr lang="en-US" altLang="ja-JP" sz="1400" dirty="0" err="1" smtClean="0">
                <a:solidFill>
                  <a:srgbClr val="000000"/>
                </a:solidFill>
              </a:rPr>
              <a:t>r</a:t>
            </a:r>
            <a:r>
              <a:rPr lang="en-US" altLang="ja-JP" sz="800" dirty="0" err="1" smtClean="0">
                <a:solidFill>
                  <a:srgbClr val="000000"/>
                </a:solidFill>
              </a:rPr>
              <a:t>c</a:t>
            </a:r>
            <a:r>
              <a:rPr lang="en-US" altLang="ja-JP" sz="1400" dirty="0" smtClean="0">
                <a:solidFill>
                  <a:srgbClr val="000000"/>
                </a:solidFill>
              </a:rPr>
              <a:t>=10</a:t>
            </a:r>
            <a:r>
              <a:rPr lang="en-US" altLang="ja-JP" sz="1400" dirty="0" smtClean="0">
                <a:latin typeface="Arial Unicode MS"/>
                <a:ea typeface="Arial Unicode MS"/>
                <a:cs typeface="Arial Unicode MS"/>
              </a:rPr>
              <a:t> Å,</a:t>
            </a:r>
            <a:r>
              <a:rPr lang="en-US" altLang="ja-JP" sz="1400" dirty="0" smtClean="0">
                <a:latin typeface="Calibri" pitchFamily="34" charset="0"/>
              </a:rPr>
              <a:t> Δ=25k</a:t>
            </a:r>
            <a:r>
              <a:rPr lang="en-US" altLang="ja-JP" sz="800" dirty="0" smtClean="0">
                <a:latin typeface="Calibri" pitchFamily="34" charset="0"/>
              </a:rPr>
              <a:t>B</a:t>
            </a:r>
            <a:r>
              <a:rPr lang="en-US" altLang="ja-JP" sz="1400" dirty="0" smtClean="0">
                <a:latin typeface="Calibri" pitchFamily="34" charset="0"/>
              </a:rPr>
              <a:t>T, Δ=0</a:t>
            </a:r>
            <a:endParaRPr kumimoji="1" lang="ja-JP" altLang="en-US" dirty="0"/>
          </a:p>
        </p:txBody>
      </p:sp>
      <p:grpSp>
        <p:nvGrpSpPr>
          <p:cNvPr id="39" name="グループ化 38"/>
          <p:cNvGrpSpPr/>
          <p:nvPr/>
        </p:nvGrpSpPr>
        <p:grpSpPr>
          <a:xfrm>
            <a:off x="1619672" y="2420888"/>
            <a:ext cx="1368152" cy="1512168"/>
            <a:chOff x="1619672" y="2492896"/>
            <a:chExt cx="1368152" cy="1512168"/>
          </a:xfrm>
        </p:grpSpPr>
        <p:pic>
          <p:nvPicPr>
            <p:cNvPr id="31750" name="Picture 6"/>
            <p:cNvPicPr>
              <a:picLocks noChangeAspect="1" noChangeArrowheads="1"/>
            </p:cNvPicPr>
            <p:nvPr/>
          </p:nvPicPr>
          <p:blipFill>
            <a:blip r:embed="rId7" cstate="print"/>
            <a:srcRect l="42524" t="30870" r="38183" b="36636"/>
            <a:stretch>
              <a:fillRect/>
            </a:stretch>
          </p:blipFill>
          <p:spPr bwMode="auto">
            <a:xfrm>
              <a:off x="1619672" y="2492896"/>
              <a:ext cx="1368152" cy="1440160"/>
            </a:xfrm>
            <a:prstGeom prst="rect">
              <a:avLst/>
            </a:prstGeom>
            <a:noFill/>
            <a:ln w="9525">
              <a:noFill/>
              <a:miter lim="800000"/>
              <a:headEnd/>
              <a:tailEnd/>
            </a:ln>
          </p:spPr>
        </p:pic>
        <p:sp>
          <p:nvSpPr>
            <p:cNvPr id="37" name="角丸四角形 36"/>
            <p:cNvSpPr/>
            <p:nvPr/>
          </p:nvSpPr>
          <p:spPr>
            <a:xfrm>
              <a:off x="2195736" y="3717032"/>
              <a:ext cx="28803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1751" name="Picture 7"/>
          <p:cNvPicPr>
            <a:picLocks noChangeAspect="1" noChangeArrowheads="1"/>
          </p:cNvPicPr>
          <p:nvPr/>
        </p:nvPicPr>
        <p:blipFill>
          <a:blip r:embed="rId8" cstate="print"/>
          <a:srcRect l="41931" t="34019" r="39563" b="27551"/>
          <a:stretch>
            <a:fillRect/>
          </a:stretch>
        </p:blipFill>
        <p:spPr bwMode="auto">
          <a:xfrm>
            <a:off x="223025" y="2348880"/>
            <a:ext cx="1165113" cy="1512168"/>
          </a:xfrm>
          <a:prstGeom prst="rect">
            <a:avLst/>
          </a:prstGeom>
          <a:noFill/>
          <a:ln w="9525">
            <a:noFill/>
            <a:miter lim="800000"/>
            <a:headEnd/>
            <a:tailEnd/>
          </a:ln>
        </p:spPr>
      </p:pic>
      <p:grpSp>
        <p:nvGrpSpPr>
          <p:cNvPr id="43" name="グループ化 42"/>
          <p:cNvGrpSpPr/>
          <p:nvPr/>
        </p:nvGrpSpPr>
        <p:grpSpPr>
          <a:xfrm>
            <a:off x="107504" y="3068960"/>
            <a:ext cx="864096" cy="864096"/>
            <a:chOff x="179512" y="3068960"/>
            <a:chExt cx="864096" cy="864096"/>
          </a:xfrm>
        </p:grpSpPr>
        <p:sp>
          <p:nvSpPr>
            <p:cNvPr id="41" name="角丸四角形 40"/>
            <p:cNvSpPr/>
            <p:nvPr/>
          </p:nvSpPr>
          <p:spPr>
            <a:xfrm>
              <a:off x="179512" y="3068960"/>
              <a:ext cx="28803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p:cNvSpPr/>
            <p:nvPr/>
          </p:nvSpPr>
          <p:spPr>
            <a:xfrm>
              <a:off x="755576" y="3645024"/>
              <a:ext cx="28803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テキスト ボックス 43"/>
          <p:cNvSpPr txBox="1"/>
          <p:nvPr/>
        </p:nvSpPr>
        <p:spPr>
          <a:xfrm>
            <a:off x="2627784" y="2987660"/>
            <a:ext cx="447558" cy="369332"/>
          </a:xfrm>
          <a:prstGeom prst="rect">
            <a:avLst/>
          </a:prstGeom>
          <a:noFill/>
        </p:spPr>
        <p:txBody>
          <a:bodyPr wrap="none" rtlCol="0">
            <a:spAutoFit/>
          </a:bodyPr>
          <a:lstStyle/>
          <a:p>
            <a:r>
              <a:rPr kumimoji="1" lang="en-US" altLang="ja-JP" dirty="0" smtClean="0"/>
              <a:t>G2</a:t>
            </a:r>
            <a:endParaRPr kumimoji="1" lang="ja-JP" altLang="en-US" dirty="0"/>
          </a:p>
        </p:txBody>
      </p:sp>
      <p:sp>
        <p:nvSpPr>
          <p:cNvPr id="45" name="テキスト ボックス 44"/>
          <p:cNvSpPr txBox="1"/>
          <p:nvPr/>
        </p:nvSpPr>
        <p:spPr>
          <a:xfrm>
            <a:off x="1572228" y="2924944"/>
            <a:ext cx="407484" cy="369332"/>
          </a:xfrm>
          <a:prstGeom prst="rect">
            <a:avLst/>
          </a:prstGeom>
          <a:noFill/>
        </p:spPr>
        <p:txBody>
          <a:bodyPr wrap="none" rtlCol="0">
            <a:spAutoFit/>
          </a:bodyPr>
          <a:lstStyle/>
          <a:p>
            <a:r>
              <a:rPr kumimoji="1" lang="en-US" altLang="ja-JP" dirty="0" smtClean="0"/>
              <a:t>F4</a:t>
            </a:r>
            <a:endParaRPr kumimoji="1" lang="ja-JP" altLang="en-US" dirty="0"/>
          </a:p>
        </p:txBody>
      </p:sp>
      <p:sp>
        <p:nvSpPr>
          <p:cNvPr id="49" name="テキスト ボックス 48"/>
          <p:cNvSpPr txBox="1"/>
          <p:nvPr/>
        </p:nvSpPr>
        <p:spPr>
          <a:xfrm>
            <a:off x="1084596" y="2996952"/>
            <a:ext cx="447558" cy="369332"/>
          </a:xfrm>
          <a:prstGeom prst="rect">
            <a:avLst/>
          </a:prstGeom>
          <a:noFill/>
        </p:spPr>
        <p:txBody>
          <a:bodyPr wrap="none" rtlCol="0">
            <a:spAutoFit/>
          </a:bodyPr>
          <a:lstStyle/>
          <a:p>
            <a:r>
              <a:rPr kumimoji="1" lang="en-US" altLang="ja-JP" dirty="0" smtClean="0"/>
              <a:t>G2</a:t>
            </a:r>
            <a:endParaRPr kumimoji="1" lang="ja-JP" altLang="en-US" dirty="0"/>
          </a:p>
        </p:txBody>
      </p:sp>
      <p:sp>
        <p:nvSpPr>
          <p:cNvPr id="50" name="テキスト ボックス 49"/>
          <p:cNvSpPr txBox="1"/>
          <p:nvPr/>
        </p:nvSpPr>
        <p:spPr>
          <a:xfrm>
            <a:off x="1172114" y="2627620"/>
            <a:ext cx="447558" cy="369332"/>
          </a:xfrm>
          <a:prstGeom prst="rect">
            <a:avLst/>
          </a:prstGeom>
          <a:noFill/>
        </p:spPr>
        <p:txBody>
          <a:bodyPr wrap="none" rtlCol="0">
            <a:spAutoFit/>
          </a:bodyPr>
          <a:lstStyle/>
          <a:p>
            <a:r>
              <a:rPr kumimoji="1" lang="en-US" altLang="ja-JP" dirty="0" smtClean="0"/>
              <a:t>G3</a:t>
            </a:r>
            <a:endParaRPr kumimoji="1" lang="ja-JP" altLang="en-US" dirty="0"/>
          </a:p>
        </p:txBody>
      </p:sp>
      <p:sp>
        <p:nvSpPr>
          <p:cNvPr id="51" name="テキスト ボックス 50"/>
          <p:cNvSpPr txBox="1"/>
          <p:nvPr/>
        </p:nvSpPr>
        <p:spPr>
          <a:xfrm>
            <a:off x="668058" y="2195572"/>
            <a:ext cx="407484" cy="369332"/>
          </a:xfrm>
          <a:prstGeom prst="rect">
            <a:avLst/>
          </a:prstGeom>
          <a:noFill/>
        </p:spPr>
        <p:txBody>
          <a:bodyPr wrap="none" rtlCol="0">
            <a:spAutoFit/>
          </a:bodyPr>
          <a:lstStyle/>
          <a:p>
            <a:r>
              <a:rPr kumimoji="1" lang="en-US" altLang="ja-JP" dirty="0" smtClean="0"/>
              <a:t>F4</a:t>
            </a:r>
            <a:endParaRPr kumimoji="1" lang="ja-JP" altLang="en-US" dirty="0"/>
          </a:p>
        </p:txBody>
      </p:sp>
      <p:sp>
        <p:nvSpPr>
          <p:cNvPr id="52" name="テキスト ボックス 51"/>
          <p:cNvSpPr txBox="1"/>
          <p:nvPr/>
        </p:nvSpPr>
        <p:spPr>
          <a:xfrm>
            <a:off x="91994" y="2555612"/>
            <a:ext cx="498855" cy="369332"/>
          </a:xfrm>
          <a:prstGeom prst="rect">
            <a:avLst/>
          </a:prstGeom>
          <a:noFill/>
        </p:spPr>
        <p:txBody>
          <a:bodyPr wrap="none" rtlCol="0">
            <a:spAutoFit/>
          </a:bodyPr>
          <a:lstStyle/>
          <a:p>
            <a:r>
              <a:rPr kumimoji="1" lang="en-US" altLang="ja-JP" dirty="0" smtClean="0"/>
              <a:t>M5</a:t>
            </a:r>
            <a:endParaRPr kumimoji="1" lang="ja-JP" altLang="en-US" dirty="0"/>
          </a:p>
        </p:txBody>
      </p:sp>
      <p:sp>
        <p:nvSpPr>
          <p:cNvPr id="53" name="スライド番号プレースホルダ 52"/>
          <p:cNvSpPr>
            <a:spLocks noGrp="1"/>
          </p:cNvSpPr>
          <p:nvPr>
            <p:ph type="sldNum" sz="quarter" idx="12"/>
          </p:nvPr>
        </p:nvSpPr>
        <p:spPr/>
        <p:txBody>
          <a:bodyPr/>
          <a:lstStyle/>
          <a:p>
            <a:fld id="{1B2C0A51-D84E-4795-97CC-5D1960B01346}" type="slidenum">
              <a:rPr kumimoji="1" lang="ja-JP" altLang="en-US" smtClean="0"/>
              <a:pPr/>
              <a:t>25</a:t>
            </a:fld>
            <a:endParaRPr kumimoji="1" lang="ja-JP"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C:\Documents and Settings\原田隆平\My Documents\offical-work\論文\グラフ\MSFEL\timeseq_vac_ca_cmd.tif"/>
          <p:cNvPicPr>
            <a:picLocks noChangeAspect="1"/>
          </p:cNvPicPr>
          <p:nvPr/>
        </p:nvPicPr>
        <p:blipFill>
          <a:blip r:embed="rId3" cstate="print"/>
          <a:srcRect b="9976"/>
          <a:stretch>
            <a:fillRect/>
          </a:stretch>
        </p:blipFill>
        <p:spPr bwMode="auto">
          <a:xfrm>
            <a:off x="110860" y="2348879"/>
            <a:ext cx="4533148" cy="2808313"/>
          </a:xfrm>
          <a:prstGeom prst="rect">
            <a:avLst/>
          </a:prstGeom>
          <a:noFill/>
          <a:ln w="9525">
            <a:noFill/>
            <a:miter lim="800000"/>
            <a:headEnd/>
            <a:tailEnd/>
          </a:ln>
        </p:spPr>
      </p:pic>
      <p:sp>
        <p:nvSpPr>
          <p:cNvPr id="2" name="タイトル 1"/>
          <p:cNvSpPr>
            <a:spLocks noGrp="1"/>
          </p:cNvSpPr>
          <p:nvPr>
            <p:ph type="ctrTitle"/>
          </p:nvPr>
        </p:nvSpPr>
        <p:spPr>
          <a:xfrm>
            <a:off x="251520" y="215430"/>
            <a:ext cx="8710736" cy="1269354"/>
          </a:xfrm>
        </p:spPr>
        <p:txBody>
          <a:bodyPr>
            <a:normAutofit/>
          </a:bodyPr>
          <a:lstStyle/>
          <a:p>
            <a:r>
              <a:rPr lang="en-US" altLang="ja-JP" sz="4000" dirty="0" smtClean="0"/>
              <a:t>CG-MD</a:t>
            </a:r>
            <a:r>
              <a:rPr lang="ja-JP" altLang="en-US" sz="4000" dirty="0" smtClean="0"/>
              <a:t>のサンプリング効率</a:t>
            </a:r>
            <a:endParaRPr kumimoji="1" lang="ja-JP" altLang="en-US" sz="4000" dirty="0"/>
          </a:p>
        </p:txBody>
      </p:sp>
      <p:grpSp>
        <p:nvGrpSpPr>
          <p:cNvPr id="3" name="グループ化 40"/>
          <p:cNvGrpSpPr/>
          <p:nvPr/>
        </p:nvGrpSpPr>
        <p:grpSpPr>
          <a:xfrm>
            <a:off x="-396552" y="1357298"/>
            <a:ext cx="9254832" cy="5434012"/>
            <a:chOff x="-396552" y="1278950"/>
            <a:chExt cx="9254832" cy="5434012"/>
          </a:xfrm>
        </p:grpSpPr>
        <p:sp>
          <p:nvSpPr>
            <p:cNvPr id="25" name="テキスト ボックス 24"/>
            <p:cNvSpPr txBox="1"/>
            <p:nvPr/>
          </p:nvSpPr>
          <p:spPr>
            <a:xfrm>
              <a:off x="360336" y="5512633"/>
              <a:ext cx="4355680" cy="1200329"/>
            </a:xfrm>
            <a:prstGeom prst="rect">
              <a:avLst/>
            </a:prstGeom>
            <a:noFill/>
          </p:spPr>
          <p:txBody>
            <a:bodyPr wrap="none" rtlCol="0">
              <a:spAutoFit/>
            </a:bodyPr>
            <a:lstStyle/>
            <a:p>
              <a:r>
                <a:rPr lang="en-US" altLang="ja-JP" dirty="0" smtClean="0"/>
                <a:t>2</a:t>
              </a:r>
              <a:r>
                <a:rPr lang="ja-JP" altLang="en-US" dirty="0" err="1" smtClean="0"/>
                <a:t>つの</a:t>
              </a:r>
              <a:r>
                <a:rPr lang="ja-JP" altLang="en-US" dirty="0" smtClean="0"/>
                <a:t>安定構造を初期構造として</a:t>
              </a:r>
              <a:r>
                <a:rPr lang="en-US" altLang="ja-JP" dirty="0" smtClean="0"/>
                <a:t>MD</a:t>
              </a:r>
              <a:r>
                <a:rPr lang="ja-JP" altLang="en-US" dirty="0" smtClean="0"/>
                <a:t>を開始</a:t>
              </a:r>
              <a:endParaRPr lang="en-US" altLang="ja-JP" dirty="0" smtClean="0"/>
            </a:p>
            <a:p>
              <a:endParaRPr lang="en-US" altLang="ja-JP" dirty="0" smtClean="0"/>
            </a:p>
            <a:p>
              <a:r>
                <a:rPr lang="en-US" altLang="ja-JP" dirty="0" smtClean="0"/>
                <a:t>LM1: </a:t>
              </a:r>
              <a:r>
                <a:rPr lang="ja-JP" altLang="en-US" dirty="0" smtClean="0"/>
                <a:t>安定構造</a:t>
              </a:r>
              <a:r>
                <a:rPr lang="en-US" altLang="ja-JP" dirty="0" smtClean="0"/>
                <a:t>1</a:t>
              </a:r>
            </a:p>
            <a:p>
              <a:r>
                <a:rPr lang="en-US" altLang="ja-JP" dirty="0" smtClean="0"/>
                <a:t>LM2: </a:t>
              </a:r>
              <a:r>
                <a:rPr lang="ja-JP" altLang="en-US" dirty="0" smtClean="0"/>
                <a:t>安定構造</a:t>
              </a:r>
              <a:r>
                <a:rPr lang="en-US" altLang="ja-JP" dirty="0" smtClean="0"/>
                <a:t>2</a:t>
              </a:r>
            </a:p>
          </p:txBody>
        </p:sp>
        <p:grpSp>
          <p:nvGrpSpPr>
            <p:cNvPr id="5" name="グループ化 23"/>
            <p:cNvGrpSpPr/>
            <p:nvPr/>
          </p:nvGrpSpPr>
          <p:grpSpPr>
            <a:xfrm>
              <a:off x="-396552" y="1278950"/>
              <a:ext cx="5827194" cy="1207606"/>
              <a:chOff x="-396552" y="1064636"/>
              <a:chExt cx="5827194" cy="1207606"/>
            </a:xfrm>
          </p:grpSpPr>
          <p:cxnSp>
            <p:nvCxnSpPr>
              <p:cNvPr id="8" name="直線コネクタ 7"/>
              <p:cNvCxnSpPr/>
              <p:nvPr/>
            </p:nvCxnSpPr>
            <p:spPr>
              <a:xfrm>
                <a:off x="428596" y="1928802"/>
                <a:ext cx="414340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96552" y="1348912"/>
                <a:ext cx="4810228" cy="923330"/>
              </a:xfrm>
              <a:prstGeom prst="rect">
                <a:avLst/>
              </a:prstGeom>
              <a:noFill/>
            </p:spPr>
            <p:txBody>
              <a:bodyPr wrap="none" rtlCol="0">
                <a:spAutoFit/>
              </a:bodyPr>
              <a:lstStyle/>
              <a:p>
                <a:r>
                  <a:rPr lang="ja-JP" altLang="en-US" dirty="0" smtClean="0"/>
                  <a:t>                      第</a:t>
                </a:r>
                <a:r>
                  <a:rPr lang="en-US" altLang="ja-JP" dirty="0" smtClean="0"/>
                  <a:t>1</a:t>
                </a:r>
                <a:r>
                  <a:rPr lang="ja-JP" altLang="en-US" dirty="0" smtClean="0"/>
                  <a:t>主成分座標</a:t>
                </a:r>
                <a:r>
                  <a:rPr lang="en-US" altLang="ja-JP" dirty="0" smtClean="0"/>
                  <a:t>(PC1)</a:t>
                </a:r>
                <a:r>
                  <a:rPr lang="ja-JP" altLang="en-US" dirty="0" smtClean="0"/>
                  <a:t>の時間変化</a:t>
                </a:r>
                <a:endParaRPr lang="en-US" altLang="ja-JP" dirty="0" smtClean="0"/>
              </a:p>
              <a:p>
                <a:r>
                  <a:rPr lang="en-US" altLang="ja-JP" dirty="0" smtClean="0"/>
                  <a:t>              </a:t>
                </a:r>
                <a:r>
                  <a:rPr lang="ja-JP" altLang="en-US" dirty="0" smtClean="0"/>
                  <a:t>　　</a:t>
                </a:r>
                <a:r>
                  <a:rPr lang="en-US" altLang="ja-JP" dirty="0" smtClean="0"/>
                  <a:t>Conventional MD simulation (100</a:t>
                </a:r>
                <a:r>
                  <a:rPr lang="ja-JP" altLang="en-US" dirty="0" smtClean="0"/>
                  <a:t> </a:t>
                </a:r>
                <a:r>
                  <a:rPr lang="en-US" altLang="ja-JP" dirty="0" smtClean="0"/>
                  <a:t>ns)</a:t>
                </a:r>
              </a:p>
              <a:p>
                <a:endParaRPr kumimoji="1" lang="ja-JP" altLang="en-US" dirty="0"/>
              </a:p>
            </p:txBody>
          </p:sp>
          <p:sp>
            <p:nvSpPr>
              <p:cNvPr id="23" name="テキスト ボックス 22"/>
              <p:cNvSpPr txBox="1"/>
              <p:nvPr/>
            </p:nvSpPr>
            <p:spPr>
              <a:xfrm>
                <a:off x="5034380" y="1064636"/>
                <a:ext cx="396262" cy="369332"/>
              </a:xfrm>
              <a:prstGeom prst="rect">
                <a:avLst/>
              </a:prstGeom>
              <a:noFill/>
            </p:spPr>
            <p:txBody>
              <a:bodyPr wrap="none" rtlCol="0">
                <a:spAutoFit/>
              </a:bodyPr>
              <a:lstStyle/>
              <a:p>
                <a:r>
                  <a:rPr kumimoji="1" lang="ja-JP" altLang="en-US" dirty="0" smtClean="0"/>
                  <a:t>    </a:t>
                </a:r>
                <a:endParaRPr kumimoji="1" lang="ja-JP" altLang="en-US" dirty="0"/>
              </a:p>
            </p:txBody>
          </p:sp>
        </p:grpSp>
        <p:cxnSp>
          <p:nvCxnSpPr>
            <p:cNvPr id="31" name="直線コネクタ 30"/>
            <p:cNvCxnSpPr/>
            <p:nvPr/>
          </p:nvCxnSpPr>
          <p:spPr>
            <a:xfrm>
              <a:off x="285720" y="2143116"/>
              <a:ext cx="4429156"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000098" y="3713958"/>
              <a:ext cx="3714776" cy="158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643438" y="2214554"/>
              <a:ext cx="4214842"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角丸四角形 41"/>
          <p:cNvSpPr/>
          <p:nvPr/>
        </p:nvSpPr>
        <p:spPr>
          <a:xfrm>
            <a:off x="5751488" y="5572140"/>
            <a:ext cx="2852960" cy="809188"/>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a:defRPr/>
            </a:pPr>
            <a:r>
              <a:rPr lang="en-US" altLang="ja-JP" dirty="0" smtClean="0">
                <a:solidFill>
                  <a:srgbClr val="000000"/>
                </a:solidFill>
              </a:rPr>
              <a:t>CG</a:t>
            </a:r>
            <a:r>
              <a:rPr lang="ja-JP" altLang="en-US" dirty="0" smtClean="0">
                <a:solidFill>
                  <a:srgbClr val="000000"/>
                </a:solidFill>
              </a:rPr>
              <a:t>モデルを用いた効率的</a:t>
            </a:r>
            <a:endParaRPr lang="en-US" altLang="ja-JP" dirty="0" smtClean="0">
              <a:solidFill>
                <a:srgbClr val="000000"/>
              </a:solidFill>
            </a:endParaRPr>
          </a:p>
          <a:p>
            <a:pPr>
              <a:defRPr/>
            </a:pPr>
            <a:r>
              <a:rPr lang="ja-JP" altLang="en-US" dirty="0" smtClean="0">
                <a:solidFill>
                  <a:srgbClr val="000000"/>
                </a:solidFill>
              </a:rPr>
              <a:t>         構造サンプリング</a:t>
            </a:r>
            <a:r>
              <a:rPr lang="en-US" altLang="ja-JP" dirty="0" smtClean="0">
                <a:solidFill>
                  <a:srgbClr val="000000"/>
                </a:solidFill>
              </a:rPr>
              <a:t> </a:t>
            </a:r>
          </a:p>
        </p:txBody>
      </p:sp>
      <p:pic>
        <p:nvPicPr>
          <p:cNvPr id="27" name="図 26" descr="C:\Documents and Settings\原田隆平\My Documents\offical-work\論文\グラフ\MSFEL\timeseq_vac_cacg.tif"/>
          <p:cNvPicPr>
            <a:picLocks noChangeAspect="1"/>
          </p:cNvPicPr>
          <p:nvPr/>
        </p:nvPicPr>
        <p:blipFill>
          <a:blip r:embed="rId4" cstate="print"/>
          <a:srcRect/>
          <a:stretch>
            <a:fillRect/>
          </a:stretch>
        </p:blipFill>
        <p:spPr bwMode="auto">
          <a:xfrm>
            <a:off x="4650381" y="2368337"/>
            <a:ext cx="4458123" cy="3095809"/>
          </a:xfrm>
          <a:prstGeom prst="rect">
            <a:avLst/>
          </a:prstGeom>
          <a:noFill/>
          <a:ln w="9525">
            <a:noFill/>
            <a:miter lim="800000"/>
            <a:headEnd/>
            <a:tailEnd/>
          </a:ln>
        </p:spPr>
      </p:pic>
      <p:sp>
        <p:nvSpPr>
          <p:cNvPr id="28" name="テキスト ボックス 27"/>
          <p:cNvSpPr txBox="1"/>
          <p:nvPr/>
        </p:nvSpPr>
        <p:spPr>
          <a:xfrm>
            <a:off x="4427984" y="1835532"/>
            <a:ext cx="4702724" cy="369332"/>
          </a:xfrm>
          <a:prstGeom prst="rect">
            <a:avLst/>
          </a:prstGeom>
          <a:noFill/>
        </p:spPr>
        <p:txBody>
          <a:bodyPr wrap="square" rtlCol="0">
            <a:spAutoFit/>
          </a:bodyPr>
          <a:lstStyle/>
          <a:p>
            <a:r>
              <a:rPr lang="ja-JP" altLang="en-US" dirty="0" smtClean="0"/>
              <a:t>    </a:t>
            </a:r>
            <a:r>
              <a:rPr lang="en-US" altLang="ja-JP" dirty="0" smtClean="0"/>
              <a:t>CG-MD</a:t>
            </a:r>
            <a:r>
              <a:rPr lang="ja-JP" altLang="en-US" dirty="0" smtClean="0"/>
              <a:t>計算における</a:t>
            </a:r>
            <a:r>
              <a:rPr lang="en-US" altLang="ja-JP" dirty="0" smtClean="0"/>
              <a:t> </a:t>
            </a:r>
            <a:r>
              <a:rPr lang="ja-JP" altLang="en-US" dirty="0" smtClean="0"/>
              <a:t> 第</a:t>
            </a:r>
            <a:r>
              <a:rPr lang="en-US" altLang="ja-JP" dirty="0" smtClean="0"/>
              <a:t>1</a:t>
            </a:r>
            <a:r>
              <a:rPr lang="ja-JP" altLang="en-US" dirty="0" smtClean="0"/>
              <a:t>主成分座標の変化</a:t>
            </a:r>
            <a:endParaRPr kumimoji="1" lang="ja-JP" altLang="en-US" dirty="0"/>
          </a:p>
        </p:txBody>
      </p:sp>
      <p:cxnSp>
        <p:nvCxnSpPr>
          <p:cNvPr id="17" name="直線コネクタ 16"/>
          <p:cNvCxnSpPr/>
          <p:nvPr/>
        </p:nvCxnSpPr>
        <p:spPr>
          <a:xfrm>
            <a:off x="539552" y="5157192"/>
            <a:ext cx="403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54378" y="5085184"/>
            <a:ext cx="473206" cy="230832"/>
          </a:xfrm>
          <a:prstGeom prst="rect">
            <a:avLst/>
          </a:prstGeom>
          <a:noFill/>
        </p:spPr>
        <p:txBody>
          <a:bodyPr wrap="none" rtlCol="0">
            <a:spAutoFit/>
          </a:bodyPr>
          <a:lstStyle/>
          <a:p>
            <a:r>
              <a:rPr lang="en-US" altLang="ja-JP" sz="900" b="1" dirty="0" smtClean="0"/>
              <a:t>0e+00</a:t>
            </a:r>
            <a:endParaRPr kumimoji="1" lang="ja-JP" altLang="en-US" sz="900" b="1" dirty="0"/>
          </a:p>
        </p:txBody>
      </p:sp>
      <p:sp>
        <p:nvSpPr>
          <p:cNvPr id="19" name="テキスト ボックス 18"/>
          <p:cNvSpPr txBox="1"/>
          <p:nvPr/>
        </p:nvSpPr>
        <p:spPr>
          <a:xfrm>
            <a:off x="1128705" y="5085184"/>
            <a:ext cx="473206" cy="230832"/>
          </a:xfrm>
          <a:prstGeom prst="rect">
            <a:avLst/>
          </a:prstGeom>
          <a:noFill/>
        </p:spPr>
        <p:txBody>
          <a:bodyPr wrap="none" rtlCol="0">
            <a:spAutoFit/>
          </a:bodyPr>
          <a:lstStyle/>
          <a:p>
            <a:r>
              <a:rPr lang="en-US" altLang="ja-JP" sz="900" b="1" dirty="0" smtClean="0"/>
              <a:t>1e+07</a:t>
            </a:r>
            <a:endParaRPr kumimoji="1" lang="ja-JP" altLang="en-US" sz="900" b="1" dirty="0"/>
          </a:p>
        </p:txBody>
      </p:sp>
      <p:sp>
        <p:nvSpPr>
          <p:cNvPr id="20" name="テキスト ボックス 19"/>
          <p:cNvSpPr txBox="1"/>
          <p:nvPr/>
        </p:nvSpPr>
        <p:spPr>
          <a:xfrm>
            <a:off x="1889943" y="5085184"/>
            <a:ext cx="473206" cy="230832"/>
          </a:xfrm>
          <a:prstGeom prst="rect">
            <a:avLst/>
          </a:prstGeom>
          <a:noFill/>
        </p:spPr>
        <p:txBody>
          <a:bodyPr wrap="none" rtlCol="0">
            <a:spAutoFit/>
          </a:bodyPr>
          <a:lstStyle/>
          <a:p>
            <a:r>
              <a:rPr lang="en-US" altLang="ja-JP" sz="900" b="1" dirty="0" smtClean="0"/>
              <a:t>2e+07</a:t>
            </a:r>
            <a:endParaRPr kumimoji="1" lang="ja-JP" altLang="en-US" sz="900" b="1" dirty="0"/>
          </a:p>
        </p:txBody>
      </p:sp>
      <p:sp>
        <p:nvSpPr>
          <p:cNvPr id="21" name="テキスト ボックス 20"/>
          <p:cNvSpPr txBox="1"/>
          <p:nvPr/>
        </p:nvSpPr>
        <p:spPr>
          <a:xfrm>
            <a:off x="2658634" y="5085184"/>
            <a:ext cx="473206" cy="230832"/>
          </a:xfrm>
          <a:prstGeom prst="rect">
            <a:avLst/>
          </a:prstGeom>
          <a:noFill/>
        </p:spPr>
        <p:txBody>
          <a:bodyPr wrap="none" rtlCol="0">
            <a:spAutoFit/>
          </a:bodyPr>
          <a:lstStyle/>
          <a:p>
            <a:r>
              <a:rPr lang="en-US" altLang="ja-JP" sz="900" b="1" dirty="0" smtClean="0"/>
              <a:t>3e+07</a:t>
            </a:r>
            <a:endParaRPr kumimoji="1" lang="ja-JP" altLang="en-US" sz="900" b="1" dirty="0"/>
          </a:p>
        </p:txBody>
      </p:sp>
      <p:sp>
        <p:nvSpPr>
          <p:cNvPr id="26" name="テキスト ボックス 25"/>
          <p:cNvSpPr txBox="1"/>
          <p:nvPr/>
        </p:nvSpPr>
        <p:spPr>
          <a:xfrm>
            <a:off x="3378714" y="5085184"/>
            <a:ext cx="473206" cy="230832"/>
          </a:xfrm>
          <a:prstGeom prst="rect">
            <a:avLst/>
          </a:prstGeom>
          <a:noFill/>
        </p:spPr>
        <p:txBody>
          <a:bodyPr wrap="none" rtlCol="0">
            <a:spAutoFit/>
          </a:bodyPr>
          <a:lstStyle/>
          <a:p>
            <a:r>
              <a:rPr lang="en-US" altLang="ja-JP" sz="900" b="1" dirty="0" smtClean="0"/>
              <a:t>4e+07</a:t>
            </a:r>
            <a:endParaRPr kumimoji="1" lang="ja-JP" altLang="en-US" sz="900" b="1" dirty="0"/>
          </a:p>
        </p:txBody>
      </p:sp>
      <p:sp>
        <p:nvSpPr>
          <p:cNvPr id="29" name="テキスト ボックス 28"/>
          <p:cNvSpPr txBox="1"/>
          <p:nvPr/>
        </p:nvSpPr>
        <p:spPr>
          <a:xfrm>
            <a:off x="4153041" y="5085184"/>
            <a:ext cx="562975" cy="369332"/>
          </a:xfrm>
          <a:prstGeom prst="rect">
            <a:avLst/>
          </a:prstGeom>
          <a:noFill/>
        </p:spPr>
        <p:txBody>
          <a:bodyPr wrap="none" rtlCol="0">
            <a:spAutoFit/>
          </a:bodyPr>
          <a:lstStyle/>
          <a:p>
            <a:r>
              <a:rPr lang="en-US" altLang="ja-JP" sz="900" b="1" dirty="0" smtClean="0"/>
              <a:t>5e+07</a:t>
            </a:r>
          </a:p>
          <a:p>
            <a:r>
              <a:rPr kumimoji="1" lang="en-US" altLang="ja-JP" sz="900" b="1" dirty="0" smtClean="0"/>
              <a:t>(100 ns)</a:t>
            </a:r>
            <a:endParaRPr kumimoji="1" lang="ja-JP" altLang="en-US" sz="900" b="1" dirty="0"/>
          </a:p>
        </p:txBody>
      </p:sp>
      <p:sp>
        <p:nvSpPr>
          <p:cNvPr id="30" name="テキスト ボックス 29"/>
          <p:cNvSpPr txBox="1"/>
          <p:nvPr/>
        </p:nvSpPr>
        <p:spPr>
          <a:xfrm>
            <a:off x="2177975" y="5229200"/>
            <a:ext cx="461921" cy="276999"/>
          </a:xfrm>
          <a:prstGeom prst="rect">
            <a:avLst/>
          </a:prstGeom>
          <a:noFill/>
        </p:spPr>
        <p:txBody>
          <a:bodyPr wrap="none" rtlCol="0">
            <a:spAutoFit/>
          </a:bodyPr>
          <a:lstStyle/>
          <a:p>
            <a:r>
              <a:rPr lang="en-US" altLang="ja-JP" sz="1200" dirty="0" smtClean="0"/>
              <a:t>Step</a:t>
            </a:r>
            <a:endParaRPr kumimoji="1" lang="ja-JP" altLang="en-US" sz="1200" dirty="0"/>
          </a:p>
        </p:txBody>
      </p:sp>
      <p:sp>
        <p:nvSpPr>
          <p:cNvPr id="32" name="スライド番号プレースホルダ 31"/>
          <p:cNvSpPr>
            <a:spLocks noGrp="1"/>
          </p:cNvSpPr>
          <p:nvPr>
            <p:ph type="sldNum" sz="quarter" idx="12"/>
          </p:nvPr>
        </p:nvSpPr>
        <p:spPr/>
        <p:txBody>
          <a:bodyPr/>
          <a:lstStyle/>
          <a:p>
            <a:fld id="{1B2C0A51-D84E-4795-97CC-5D1960B01346}" type="slidenum">
              <a:rPr lang="ja-JP" altLang="en-US" smtClean="0"/>
              <a:pPr/>
              <a:t>26</a:t>
            </a:fld>
            <a:endParaRPr lang="ja-JP"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  </a:t>
            </a:r>
            <a:r>
              <a:rPr lang="ja-JP" altLang="en-US" u="sng" dirty="0" smtClean="0"/>
              <a:t>ステップ</a:t>
            </a:r>
            <a:r>
              <a:rPr lang="en-US" altLang="ja-JP" u="sng" dirty="0" smtClean="0"/>
              <a:t>2.</a:t>
            </a:r>
            <a:r>
              <a:rPr lang="en-US" altLang="ja-JP" dirty="0" smtClean="0"/>
              <a:t> CG-&gt;AA mapping </a:t>
            </a:r>
            <a:br>
              <a:rPr lang="en-US" altLang="ja-JP" dirty="0" smtClean="0"/>
            </a:br>
            <a:r>
              <a:rPr lang="ja-JP" altLang="en-US" u="sng" dirty="0" smtClean="0"/>
              <a:t>ステップ</a:t>
            </a:r>
            <a:r>
              <a:rPr lang="en-US" altLang="ja-JP" u="sng" dirty="0" smtClean="0"/>
              <a:t>3.</a:t>
            </a:r>
            <a:r>
              <a:rPr lang="en-US" altLang="ja-JP" dirty="0" smtClean="0"/>
              <a:t> </a:t>
            </a:r>
            <a:r>
              <a:rPr lang="ja-JP" altLang="en-US" dirty="0" smtClean="0"/>
              <a:t>独立全原子</a:t>
            </a:r>
            <a:r>
              <a:rPr lang="en-US" altLang="ja-JP" dirty="0" smtClean="0"/>
              <a:t>MD </a:t>
            </a:r>
            <a:endParaRPr kumimoji="1" lang="ja-JP" altLang="en-US" dirty="0"/>
          </a:p>
        </p:txBody>
      </p:sp>
      <p:sp>
        <p:nvSpPr>
          <p:cNvPr id="3" name="コンテンツ プレースホルダ 2"/>
          <p:cNvSpPr>
            <a:spLocks noGrp="1"/>
          </p:cNvSpPr>
          <p:nvPr>
            <p:ph idx="1"/>
          </p:nvPr>
        </p:nvSpPr>
        <p:spPr>
          <a:xfrm>
            <a:off x="457200" y="1484784"/>
            <a:ext cx="8229600" cy="4525963"/>
          </a:xfrm>
        </p:spPr>
        <p:txBody>
          <a:bodyPr/>
          <a:lstStyle/>
          <a:p>
            <a:r>
              <a:rPr kumimoji="1" lang="en-US" altLang="ja-JP" u="sng" dirty="0" smtClean="0"/>
              <a:t>Step2.</a:t>
            </a:r>
            <a:r>
              <a:rPr kumimoji="1" lang="en-US" altLang="ja-JP" dirty="0" smtClean="0"/>
              <a:t> CG-&gt;AA mapping</a:t>
            </a:r>
          </a:p>
          <a:p>
            <a:endParaRPr kumimoji="1" lang="en-US" altLang="ja-JP" dirty="0" smtClean="0"/>
          </a:p>
          <a:p>
            <a:r>
              <a:rPr lang="en-US" altLang="ja-JP" u="sng" dirty="0" smtClean="0"/>
              <a:t>Step3.</a:t>
            </a:r>
            <a:r>
              <a:rPr lang="en-US" altLang="ja-JP" dirty="0" smtClean="0"/>
              <a:t> </a:t>
            </a:r>
            <a:r>
              <a:rPr lang="ja-JP" altLang="en-US" dirty="0" smtClean="0"/>
              <a:t>独立全原子</a:t>
            </a:r>
            <a:r>
              <a:rPr lang="en-US" altLang="ja-JP" dirty="0" smtClean="0"/>
              <a:t>MD</a:t>
            </a:r>
            <a:endParaRPr kumimoji="1" lang="en-US" altLang="ja-JP" u="sng" dirty="0" smtClean="0"/>
          </a:p>
          <a:p>
            <a:endParaRPr kumimoji="1" lang="en-US" altLang="ja-JP" dirty="0" smtClean="0"/>
          </a:p>
          <a:p>
            <a:endParaRPr kumimoji="1" lang="ja-JP" altLang="en-US" dirty="0"/>
          </a:p>
        </p:txBody>
      </p:sp>
      <p:pic>
        <p:nvPicPr>
          <p:cNvPr id="4" name="図 3" descr="C:\Documents and Settings\原田隆平\My Documents\offical-work\論文\グラフ\MSFEL\proj_initial_menk_vac.tif"/>
          <p:cNvPicPr/>
          <p:nvPr/>
        </p:nvPicPr>
        <p:blipFill>
          <a:blip r:embed="rId4" cstate="print"/>
          <a:srcRect/>
          <a:stretch>
            <a:fillRect/>
          </a:stretch>
        </p:blipFill>
        <p:spPr bwMode="auto">
          <a:xfrm>
            <a:off x="1763688" y="4404821"/>
            <a:ext cx="2435860" cy="2408555"/>
          </a:xfrm>
          <a:prstGeom prst="rect">
            <a:avLst/>
          </a:prstGeom>
          <a:noFill/>
          <a:ln w="9525">
            <a:noFill/>
            <a:miter lim="800000"/>
            <a:headEnd/>
            <a:tailEnd/>
          </a:ln>
        </p:spPr>
      </p:pic>
      <p:pic>
        <p:nvPicPr>
          <p:cNvPr id="5" name="図 4" descr="C:\Documents and Settings\原田隆平\My Documents\offical-work\論文\グラフ\MSFEL\overlap_vac.tif"/>
          <p:cNvPicPr/>
          <p:nvPr/>
        </p:nvPicPr>
        <p:blipFill>
          <a:blip r:embed="rId5" cstate="print"/>
          <a:srcRect/>
          <a:stretch>
            <a:fillRect/>
          </a:stretch>
        </p:blipFill>
        <p:spPr bwMode="auto">
          <a:xfrm>
            <a:off x="5033858" y="4437112"/>
            <a:ext cx="2490470" cy="2360930"/>
          </a:xfrm>
          <a:prstGeom prst="rect">
            <a:avLst/>
          </a:prstGeom>
          <a:noFill/>
          <a:ln w="9525">
            <a:noFill/>
            <a:miter lim="800000"/>
            <a:headEnd/>
            <a:tailEnd/>
          </a:ln>
        </p:spPr>
      </p:pic>
      <p:sp>
        <p:nvSpPr>
          <p:cNvPr id="6" name="テキスト ボックス 5"/>
          <p:cNvSpPr txBox="1"/>
          <p:nvPr/>
        </p:nvSpPr>
        <p:spPr>
          <a:xfrm>
            <a:off x="815162" y="2029634"/>
            <a:ext cx="6226513" cy="707886"/>
          </a:xfrm>
          <a:prstGeom prst="rect">
            <a:avLst/>
          </a:prstGeom>
          <a:noFill/>
        </p:spPr>
        <p:txBody>
          <a:bodyPr wrap="none" rtlCol="0">
            <a:spAutoFit/>
          </a:bodyPr>
          <a:lstStyle/>
          <a:p>
            <a:pPr marL="457200" indent="-457200"/>
            <a:r>
              <a:rPr kumimoji="1" lang="en-US" altLang="ja-JP" sz="2000" dirty="0" smtClean="0"/>
              <a:t>1. CG-</a:t>
            </a:r>
            <a:r>
              <a:rPr kumimoji="1" lang="ja-JP" altLang="en-US" sz="2000" dirty="0" smtClean="0"/>
              <a:t>トラジェクトリに沿って等間隔に</a:t>
            </a:r>
            <a:r>
              <a:rPr kumimoji="1" lang="en-US" altLang="ja-JP" sz="2000" dirty="0" smtClean="0"/>
              <a:t>100</a:t>
            </a:r>
            <a:r>
              <a:rPr kumimoji="1" lang="ja-JP" altLang="en-US" sz="2000" dirty="0" smtClean="0"/>
              <a:t>個構造を選択</a:t>
            </a:r>
            <a:r>
              <a:rPr kumimoji="1" lang="en-US" altLang="ja-JP" sz="2000" dirty="0" smtClean="0"/>
              <a:t> </a:t>
            </a:r>
          </a:p>
          <a:p>
            <a:pPr marL="457200" indent="-457200"/>
            <a:r>
              <a:rPr kumimoji="1" lang="en-US" altLang="ja-JP" sz="2000" dirty="0" smtClean="0"/>
              <a:t>2. </a:t>
            </a:r>
            <a:r>
              <a:rPr lang="ja-JP" altLang="en-US" sz="2000" dirty="0" smtClean="0"/>
              <a:t>前述の方法で</a:t>
            </a:r>
            <a:r>
              <a:rPr lang="en-US" altLang="ja-JP" sz="2000" dirty="0" smtClean="0"/>
              <a:t>CG-</a:t>
            </a:r>
            <a:r>
              <a:rPr kumimoji="1" lang="en-US" altLang="ja-JP" sz="2000" dirty="0" smtClean="0"/>
              <a:t>&gt;AA mapping</a:t>
            </a:r>
            <a:endParaRPr kumimoji="1" lang="ja-JP" altLang="en-US" sz="2000" dirty="0"/>
          </a:p>
        </p:txBody>
      </p:sp>
      <p:sp>
        <p:nvSpPr>
          <p:cNvPr id="7" name="テキスト ボックス 6"/>
          <p:cNvSpPr txBox="1"/>
          <p:nvPr/>
        </p:nvSpPr>
        <p:spPr>
          <a:xfrm>
            <a:off x="827584" y="3253770"/>
            <a:ext cx="8100294" cy="400110"/>
          </a:xfrm>
          <a:prstGeom prst="rect">
            <a:avLst/>
          </a:prstGeom>
          <a:noFill/>
        </p:spPr>
        <p:txBody>
          <a:bodyPr wrap="none" rtlCol="0">
            <a:spAutoFit/>
          </a:bodyPr>
          <a:lstStyle/>
          <a:p>
            <a:r>
              <a:rPr lang="en-US" altLang="ja-JP" sz="2000" dirty="0" smtClean="0">
                <a:latin typeface="MS 明朝"/>
              </a:rPr>
              <a:t>☆</a:t>
            </a:r>
            <a:r>
              <a:rPr lang="en-US" altLang="ja-JP" sz="2000" dirty="0" smtClean="0"/>
              <a:t>C</a:t>
            </a:r>
            <a:r>
              <a:rPr lang="en-US" altLang="ja-JP" sz="1400" dirty="0" smtClean="0">
                <a:latin typeface="Symbol" pitchFamily="18" charset="2"/>
                <a:ea typeface="SimHei" pitchFamily="2" charset="-122"/>
              </a:rPr>
              <a:t>a</a:t>
            </a:r>
            <a:r>
              <a:rPr lang="ja-JP" altLang="en-US" sz="2000" dirty="0" smtClean="0"/>
              <a:t>原子座標に対するばね拘束のもと、</a:t>
            </a:r>
            <a:r>
              <a:rPr lang="en-US" altLang="ja-JP" sz="2000" dirty="0" smtClean="0"/>
              <a:t>1 ns</a:t>
            </a:r>
            <a:r>
              <a:rPr lang="en-US" altLang="ja-JP" sz="2000" dirty="0" smtClean="0">
                <a:latin typeface="ＭＳ 明朝"/>
                <a:ea typeface="ＭＳ 明朝"/>
              </a:rPr>
              <a:t>×</a:t>
            </a:r>
            <a:r>
              <a:rPr lang="en-US" altLang="ja-JP" sz="2000" dirty="0" smtClean="0"/>
              <a:t>100</a:t>
            </a:r>
            <a:r>
              <a:rPr lang="ja-JP" altLang="en-US" sz="2000" dirty="0" smtClean="0"/>
              <a:t> </a:t>
            </a:r>
            <a:r>
              <a:rPr lang="en-US" altLang="ja-JP" sz="2000" dirty="0" smtClean="0"/>
              <a:t>runs </a:t>
            </a:r>
            <a:r>
              <a:rPr lang="ja-JP" altLang="en-US" sz="2000" dirty="0" smtClean="0"/>
              <a:t>の独立全原子</a:t>
            </a:r>
            <a:r>
              <a:rPr lang="en-US" altLang="ja-JP" sz="2000" dirty="0" smtClean="0"/>
              <a:t>MD </a:t>
            </a:r>
          </a:p>
        </p:txBody>
      </p:sp>
      <p:sp>
        <p:nvSpPr>
          <p:cNvPr id="79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テキスト ボックス 9"/>
          <p:cNvSpPr txBox="1"/>
          <p:nvPr/>
        </p:nvSpPr>
        <p:spPr>
          <a:xfrm>
            <a:off x="1808026" y="4077073"/>
            <a:ext cx="2835982" cy="307777"/>
          </a:xfrm>
          <a:prstGeom prst="rect">
            <a:avLst/>
          </a:prstGeom>
          <a:noFill/>
        </p:spPr>
        <p:txBody>
          <a:bodyPr wrap="square" rtlCol="0">
            <a:spAutoFit/>
          </a:bodyPr>
          <a:lstStyle/>
          <a:p>
            <a:r>
              <a:rPr kumimoji="1" lang="ja-JP" altLang="en-US" sz="1400" dirty="0" smtClean="0"/>
              <a:t>独立全原子</a:t>
            </a:r>
            <a:r>
              <a:rPr kumimoji="1" lang="en-US" altLang="ja-JP" sz="1400" dirty="0" smtClean="0"/>
              <a:t>MD</a:t>
            </a:r>
            <a:r>
              <a:rPr kumimoji="1" lang="ja-JP" altLang="en-US" sz="1400" dirty="0" smtClean="0"/>
              <a:t>における初期構造</a:t>
            </a:r>
            <a:endParaRPr kumimoji="1" lang="ja-JP" altLang="en-US" sz="1400" dirty="0"/>
          </a:p>
        </p:txBody>
      </p:sp>
      <p:sp>
        <p:nvSpPr>
          <p:cNvPr id="11" name="テキスト ボックス 10"/>
          <p:cNvSpPr txBox="1"/>
          <p:nvPr/>
        </p:nvSpPr>
        <p:spPr>
          <a:xfrm>
            <a:off x="4572000" y="4077072"/>
            <a:ext cx="3916102" cy="307777"/>
          </a:xfrm>
          <a:prstGeom prst="rect">
            <a:avLst/>
          </a:prstGeom>
          <a:noFill/>
        </p:spPr>
        <p:txBody>
          <a:bodyPr wrap="square" rtlCol="0">
            <a:spAutoFit/>
          </a:bodyPr>
          <a:lstStyle/>
          <a:p>
            <a:r>
              <a:rPr lang="en-US" altLang="ja-JP" sz="1400" dirty="0" smtClean="0"/>
              <a:t>100</a:t>
            </a:r>
            <a:r>
              <a:rPr lang="ja-JP" altLang="en-US" sz="1400" dirty="0" smtClean="0"/>
              <a:t>個の独立全原子</a:t>
            </a:r>
            <a:r>
              <a:rPr lang="en-US" altLang="ja-JP" sz="1400" dirty="0" smtClean="0"/>
              <a:t>MD</a:t>
            </a:r>
            <a:r>
              <a:rPr lang="ja-JP" altLang="en-US" sz="1400" dirty="0" smtClean="0"/>
              <a:t>のトラジェクトリの重なり</a:t>
            </a:r>
            <a:endParaRPr kumimoji="1" lang="ja-JP" altLang="en-US" sz="1400" dirty="0"/>
          </a:p>
        </p:txBody>
      </p:sp>
      <p:graphicFrame>
        <p:nvGraphicFramePr>
          <p:cNvPr id="32771" name="Object 3"/>
          <p:cNvGraphicFramePr>
            <a:graphicFrameLocks noChangeAspect="1"/>
          </p:cNvGraphicFramePr>
          <p:nvPr/>
        </p:nvGraphicFramePr>
        <p:xfrm>
          <a:off x="1170087" y="3645024"/>
          <a:ext cx="5418137" cy="398462"/>
        </p:xfrm>
        <a:graphic>
          <a:graphicData uri="http://schemas.openxmlformats.org/presentationml/2006/ole">
            <p:oleObj spid="_x0000_s32771" name="数式" r:id="rId6" imgW="3288960" imgH="241200" progId="Equation.3">
              <p:embed/>
            </p:oleObj>
          </a:graphicData>
        </a:graphic>
      </p:graphicFrame>
      <p:sp>
        <p:nvSpPr>
          <p:cNvPr id="13" name="スライド番号プレースホルダ 12"/>
          <p:cNvSpPr>
            <a:spLocks noGrp="1"/>
          </p:cNvSpPr>
          <p:nvPr>
            <p:ph type="sldNum" sz="quarter" idx="12"/>
          </p:nvPr>
        </p:nvSpPr>
        <p:spPr/>
        <p:txBody>
          <a:bodyPr/>
          <a:lstStyle/>
          <a:p>
            <a:fld id="{1B2C0A51-D84E-4795-97CC-5D1960B01346}" type="slidenum">
              <a:rPr lang="ja-JP" altLang="en-US" smtClean="0"/>
              <a:pPr/>
              <a:t>27</a:t>
            </a:fld>
            <a:endParaRPr lang="ja-JP"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332656"/>
            <a:ext cx="8229600" cy="1143000"/>
          </a:xfrm>
        </p:spPr>
        <p:txBody>
          <a:bodyPr>
            <a:normAutofit fontScale="90000"/>
          </a:bodyPr>
          <a:lstStyle/>
          <a:p>
            <a:r>
              <a:rPr kumimoji="1" lang="ja-JP" altLang="en-US" dirty="0" smtClean="0"/>
              <a:t>トラジェクトリ間の重なりと</a:t>
            </a:r>
            <a:r>
              <a:rPr kumimoji="1" lang="en-US" altLang="ja-JP" dirty="0" smtClean="0"/>
              <a:t/>
            </a:r>
            <a:br>
              <a:rPr kumimoji="1" lang="en-US" altLang="ja-JP" dirty="0" smtClean="0"/>
            </a:br>
            <a:r>
              <a:rPr lang="ja-JP" altLang="en-US" dirty="0" smtClean="0"/>
              <a:t>自由エネルギー地形の収束</a:t>
            </a:r>
            <a:endParaRPr kumimoji="1" lang="ja-JP" altLang="en-US" dirty="0"/>
          </a:p>
        </p:txBody>
      </p:sp>
      <p:pic>
        <p:nvPicPr>
          <p:cNvPr id="5" name="図 4" descr="C:\Documents and Settings\原田隆平\My Documents\offical-work\論文\グラフ\MSFEL\overlap_conv_menk_vac.tif"/>
          <p:cNvPicPr>
            <a:picLocks noChangeAspect="1"/>
          </p:cNvPicPr>
          <p:nvPr/>
        </p:nvPicPr>
        <p:blipFill>
          <a:blip r:embed="rId4" cstate="print"/>
          <a:srcRect l="-1316" r="-33" b="90"/>
          <a:stretch>
            <a:fillRect/>
          </a:stretch>
        </p:blipFill>
        <p:spPr bwMode="auto">
          <a:xfrm>
            <a:off x="729531" y="1628800"/>
            <a:ext cx="5426645" cy="3312368"/>
          </a:xfrm>
          <a:prstGeom prst="rect">
            <a:avLst/>
          </a:prstGeom>
          <a:noFill/>
          <a:ln w="9525">
            <a:noFill/>
            <a:miter lim="800000"/>
            <a:headEnd/>
            <a:tailEnd/>
          </a:ln>
        </p:spPr>
      </p:pic>
      <p:sp>
        <p:nvSpPr>
          <p:cNvPr id="4" name="テキスト ボックス 3"/>
          <p:cNvSpPr txBox="1"/>
          <p:nvPr/>
        </p:nvSpPr>
        <p:spPr>
          <a:xfrm>
            <a:off x="1008112" y="5013176"/>
            <a:ext cx="8604448" cy="646331"/>
          </a:xfrm>
          <a:prstGeom prst="rect">
            <a:avLst/>
          </a:prstGeom>
          <a:noFill/>
        </p:spPr>
        <p:txBody>
          <a:bodyPr wrap="square" rtlCol="0">
            <a:spAutoFit/>
          </a:bodyPr>
          <a:lstStyle/>
          <a:p>
            <a:pPr marL="342900" indent="-342900"/>
            <a:r>
              <a:rPr lang="en-US" altLang="ja-JP" dirty="0" smtClean="0"/>
              <a:t>K: </a:t>
            </a:r>
            <a:r>
              <a:rPr lang="ja-JP" altLang="en-US" dirty="0" smtClean="0"/>
              <a:t>トラジェクトリあたりの平均重なり個数</a:t>
            </a:r>
            <a:endParaRPr lang="en-US" altLang="ja-JP" dirty="0" smtClean="0"/>
          </a:p>
          <a:p>
            <a:pPr marL="342900" indent="-342900"/>
            <a:r>
              <a:rPr lang="en-US" altLang="ja-JP" dirty="0" smtClean="0"/>
              <a:t>    (</a:t>
            </a:r>
            <a:r>
              <a:rPr lang="ja-JP" altLang="en-US" dirty="0" smtClean="0"/>
              <a:t>平均構造の</a:t>
            </a:r>
            <a:r>
              <a:rPr lang="en-US" altLang="ja-JP" dirty="0" smtClean="0"/>
              <a:t>RMSD </a:t>
            </a:r>
            <a:r>
              <a:rPr kumimoji="1" lang="ja-JP" altLang="en-US" dirty="0" smtClean="0"/>
              <a:t>が</a:t>
            </a:r>
            <a:r>
              <a:rPr kumimoji="1" lang="en-US" altLang="ja-JP" dirty="0" smtClean="0"/>
              <a:t>1.0</a:t>
            </a:r>
            <a:r>
              <a:rPr lang="en-US" altLang="ja-JP" dirty="0" smtClean="0">
                <a:latin typeface="Arial Unicode MS"/>
                <a:ea typeface="Arial Unicode MS"/>
                <a:cs typeface="Arial Unicode MS"/>
              </a:rPr>
              <a:t> </a:t>
            </a:r>
            <a:r>
              <a:rPr lang="en-US" altLang="ja-JP" dirty="0" smtClean="0">
                <a:ea typeface="Arial Unicode MS"/>
                <a:cs typeface="Arial Unicode MS"/>
              </a:rPr>
              <a:t>Å</a:t>
            </a:r>
            <a:r>
              <a:rPr kumimoji="1" lang="ja-JP" altLang="en-US" dirty="0" smtClean="0"/>
              <a:t>以内にある</a:t>
            </a:r>
            <a:r>
              <a:rPr lang="ja-JP" altLang="en-US" dirty="0" smtClean="0"/>
              <a:t>トラジェクトリペアの</a:t>
            </a:r>
            <a:r>
              <a:rPr kumimoji="1" lang="ja-JP" altLang="en-US" dirty="0" smtClean="0"/>
              <a:t>平均個数</a:t>
            </a:r>
            <a:r>
              <a:rPr kumimoji="1" lang="en-US" altLang="ja-JP" dirty="0" smtClean="0"/>
              <a:t>)</a:t>
            </a:r>
            <a:endParaRPr kumimoji="1" lang="ja-JP" altLang="en-US" dirty="0"/>
          </a:p>
        </p:txBody>
      </p:sp>
      <p:sp>
        <p:nvSpPr>
          <p:cNvPr id="6" name="テキスト ボックス 5"/>
          <p:cNvSpPr txBox="1"/>
          <p:nvPr/>
        </p:nvSpPr>
        <p:spPr>
          <a:xfrm>
            <a:off x="998133" y="5723964"/>
            <a:ext cx="7848623" cy="369332"/>
          </a:xfrm>
          <a:prstGeom prst="rect">
            <a:avLst/>
          </a:prstGeom>
          <a:noFill/>
        </p:spPr>
        <p:txBody>
          <a:bodyPr wrap="none" rtlCol="0">
            <a:spAutoFit/>
          </a:bodyPr>
          <a:lstStyle/>
          <a:p>
            <a:r>
              <a:rPr kumimoji="1" lang="en-US" altLang="ja-JP" dirty="0" smtClean="0"/>
              <a:t>Δ: </a:t>
            </a:r>
            <a:r>
              <a:rPr kumimoji="1" lang="ja-JP" altLang="en-US" dirty="0" smtClean="0"/>
              <a:t>そのトラジェクトリ</a:t>
            </a:r>
            <a:r>
              <a:rPr lang="ja-JP" altLang="en-US" dirty="0" smtClean="0"/>
              <a:t>ペア</a:t>
            </a:r>
            <a:r>
              <a:rPr kumimoji="1" lang="ja-JP" altLang="en-US" dirty="0" smtClean="0"/>
              <a:t>のスナップショット間</a:t>
            </a:r>
            <a:r>
              <a:rPr kumimoji="1" lang="en-US" altLang="ja-JP" dirty="0" smtClean="0"/>
              <a:t>RMSD</a:t>
            </a:r>
            <a:r>
              <a:rPr kumimoji="1" lang="ja-JP" altLang="en-US" dirty="0" smtClean="0"/>
              <a:t>が</a:t>
            </a:r>
            <a:r>
              <a:rPr lang="en-US" altLang="ja-JP" dirty="0" smtClean="0"/>
              <a:t> 1.0</a:t>
            </a:r>
            <a:r>
              <a:rPr lang="en-US" altLang="ja-JP" dirty="0" smtClean="0">
                <a:ea typeface="Arial Unicode MS"/>
                <a:cs typeface="Arial Unicode MS"/>
              </a:rPr>
              <a:t>Å</a:t>
            </a:r>
            <a:r>
              <a:rPr lang="ja-JP" altLang="en-US" dirty="0" smtClean="0"/>
              <a:t>以内にある平均割合</a:t>
            </a:r>
            <a:endParaRPr kumimoji="1" lang="ja-JP" altLang="en-US" dirty="0"/>
          </a:p>
        </p:txBody>
      </p:sp>
      <p:sp>
        <p:nvSpPr>
          <p:cNvPr id="7" name="テキスト ボックス 6"/>
          <p:cNvSpPr txBox="1"/>
          <p:nvPr/>
        </p:nvSpPr>
        <p:spPr>
          <a:xfrm>
            <a:off x="998133" y="6167045"/>
            <a:ext cx="5335115" cy="646331"/>
          </a:xfrm>
          <a:prstGeom prst="rect">
            <a:avLst/>
          </a:prstGeom>
          <a:noFill/>
        </p:spPr>
        <p:txBody>
          <a:bodyPr wrap="none" rtlCol="0">
            <a:spAutoFit/>
          </a:bodyPr>
          <a:lstStyle/>
          <a:p>
            <a:r>
              <a:rPr lang="en-US" altLang="ja-JP" dirty="0" smtClean="0"/>
              <a:t>σ</a:t>
            </a:r>
            <a:r>
              <a:rPr kumimoji="1" lang="en-US" altLang="ja-JP" dirty="0" smtClean="0"/>
              <a:t>: </a:t>
            </a:r>
            <a:r>
              <a:rPr kumimoji="1" lang="ja-JP" altLang="en-US" dirty="0" smtClean="0"/>
              <a:t>独立全原子</a:t>
            </a:r>
            <a:r>
              <a:rPr lang="en-US" altLang="ja-JP" dirty="0" smtClean="0"/>
              <a:t>MD</a:t>
            </a:r>
            <a:r>
              <a:rPr kumimoji="1" lang="ja-JP" altLang="en-US" dirty="0" smtClean="0"/>
              <a:t>の個数に対するヒストグラムの収束</a:t>
            </a:r>
            <a:endParaRPr kumimoji="1" lang="en-US" altLang="ja-JP" dirty="0" smtClean="0"/>
          </a:p>
          <a:p>
            <a:r>
              <a:rPr lang="ja-JP" altLang="en-US" dirty="0" smtClean="0"/>
              <a:t>　　→</a:t>
            </a:r>
            <a:r>
              <a:rPr kumimoji="1" lang="ja-JP" altLang="en-US" dirty="0" smtClean="0"/>
              <a:t>およそ</a:t>
            </a:r>
            <a:r>
              <a:rPr kumimoji="1" lang="en-US" altLang="ja-JP" dirty="0" smtClean="0"/>
              <a:t>20</a:t>
            </a:r>
            <a:r>
              <a:rPr kumimoji="1" lang="ja-JP" altLang="en-US" dirty="0" smtClean="0"/>
              <a:t>個の独立全原子</a:t>
            </a:r>
            <a:r>
              <a:rPr kumimoji="1" lang="en-US" altLang="ja-JP" dirty="0" smtClean="0"/>
              <a:t>MD</a:t>
            </a:r>
            <a:r>
              <a:rPr kumimoji="1" lang="ja-JP" altLang="en-US" dirty="0" smtClean="0"/>
              <a:t>で</a:t>
            </a:r>
            <a:r>
              <a:rPr lang="ja-JP" altLang="en-US" dirty="0" smtClean="0"/>
              <a:t>収束</a:t>
            </a:r>
            <a:endParaRPr kumimoji="1" lang="ja-JP" altLang="en-US" dirty="0"/>
          </a:p>
        </p:txBody>
      </p:sp>
      <p:graphicFrame>
        <p:nvGraphicFramePr>
          <p:cNvPr id="9" name="オブジェクト 8"/>
          <p:cNvGraphicFramePr>
            <a:graphicFrameLocks noChangeAspect="1"/>
          </p:cNvGraphicFramePr>
          <p:nvPr/>
        </p:nvGraphicFramePr>
        <p:xfrm>
          <a:off x="6158761" y="3587837"/>
          <a:ext cx="2805727" cy="921283"/>
        </p:xfrm>
        <a:graphic>
          <a:graphicData uri="http://schemas.openxmlformats.org/presentationml/2006/ole">
            <p:oleObj spid="_x0000_s88065" name="数式" r:id="rId5" imgW="1701720" imgH="558720" progId="Equation.3">
              <p:embed/>
            </p:oleObj>
          </a:graphicData>
        </a:graphic>
      </p:graphicFrame>
      <p:cxnSp>
        <p:nvCxnSpPr>
          <p:cNvPr id="11" name="直線コネクタ 10"/>
          <p:cNvCxnSpPr/>
          <p:nvPr/>
        </p:nvCxnSpPr>
        <p:spPr>
          <a:xfrm>
            <a:off x="1043608" y="5085184"/>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43608" y="5805264"/>
            <a:ext cx="2160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6433534" y="1907540"/>
            <a:ext cx="2242922" cy="369332"/>
          </a:xfrm>
          <a:prstGeom prst="rect">
            <a:avLst/>
          </a:prstGeom>
          <a:noFill/>
        </p:spPr>
        <p:txBody>
          <a:bodyPr wrap="none" rtlCol="0">
            <a:spAutoFit/>
          </a:bodyPr>
          <a:lstStyle/>
          <a:p>
            <a:r>
              <a:rPr kumimoji="1" lang="en-US" altLang="ja-JP" dirty="0" smtClean="0"/>
              <a:t>39.6±18.8</a:t>
            </a:r>
            <a:r>
              <a:rPr kumimoji="1" lang="ja-JP" altLang="en-US" dirty="0" smtClean="0"/>
              <a:t>個 </a:t>
            </a:r>
            <a:r>
              <a:rPr kumimoji="1" lang="en-US" altLang="ja-JP" dirty="0" smtClean="0"/>
              <a:t>(</a:t>
            </a:r>
            <a:r>
              <a:rPr kumimoji="1" lang="en-US" altLang="ja-JP" i="1" dirty="0" smtClean="0"/>
              <a:t>n</a:t>
            </a:r>
            <a:r>
              <a:rPr kumimoji="1" lang="en-US" altLang="ja-JP" dirty="0" smtClean="0"/>
              <a:t>=100)</a:t>
            </a:r>
            <a:endParaRPr kumimoji="1" lang="ja-JP" altLang="en-US" dirty="0"/>
          </a:p>
        </p:txBody>
      </p:sp>
      <p:sp>
        <p:nvSpPr>
          <p:cNvPr id="19" name="テキスト ボックス 18"/>
          <p:cNvSpPr txBox="1"/>
          <p:nvPr/>
        </p:nvSpPr>
        <p:spPr>
          <a:xfrm>
            <a:off x="6444208" y="2924944"/>
            <a:ext cx="2073003" cy="369332"/>
          </a:xfrm>
          <a:prstGeom prst="rect">
            <a:avLst/>
          </a:prstGeom>
          <a:noFill/>
        </p:spPr>
        <p:txBody>
          <a:bodyPr wrap="none" rtlCol="0">
            <a:spAutoFit/>
          </a:bodyPr>
          <a:lstStyle/>
          <a:p>
            <a:r>
              <a:rPr kumimoji="1" lang="en-US" altLang="ja-JP" dirty="0" smtClean="0"/>
              <a:t>11.9±4.2% (</a:t>
            </a:r>
            <a:r>
              <a:rPr kumimoji="1" lang="en-US" altLang="ja-JP" i="1" dirty="0" smtClean="0"/>
              <a:t>n</a:t>
            </a:r>
            <a:r>
              <a:rPr kumimoji="1" lang="en-US" altLang="ja-JP" dirty="0" smtClean="0"/>
              <a:t>=100)</a:t>
            </a:r>
            <a:endParaRPr kumimoji="1" lang="ja-JP" altLang="en-US" dirty="0"/>
          </a:p>
        </p:txBody>
      </p:sp>
      <p:sp>
        <p:nvSpPr>
          <p:cNvPr id="14" name="Line 18"/>
          <p:cNvSpPr>
            <a:spLocks noChangeShapeType="1"/>
          </p:cNvSpPr>
          <p:nvPr/>
        </p:nvSpPr>
        <p:spPr bwMode="auto">
          <a:xfrm flipV="1">
            <a:off x="6105427" y="2060848"/>
            <a:ext cx="338781" cy="0"/>
          </a:xfrm>
          <a:prstGeom prst="line">
            <a:avLst/>
          </a:prstGeom>
          <a:noFill/>
          <a:ln w="9525">
            <a:solidFill>
              <a:schemeClr val="tx1"/>
            </a:solidFill>
            <a:round/>
            <a:headEnd/>
            <a:tailEnd type="triangle" w="med" len="med"/>
          </a:ln>
        </p:spPr>
        <p:txBody>
          <a:bodyPr/>
          <a:lstStyle/>
          <a:p>
            <a:endParaRPr lang="ja-JP" altLang="en-US"/>
          </a:p>
        </p:txBody>
      </p:sp>
      <p:sp>
        <p:nvSpPr>
          <p:cNvPr id="15" name="Line 18"/>
          <p:cNvSpPr>
            <a:spLocks noChangeShapeType="1"/>
          </p:cNvSpPr>
          <p:nvPr/>
        </p:nvSpPr>
        <p:spPr bwMode="auto">
          <a:xfrm flipV="1">
            <a:off x="6105427" y="3140968"/>
            <a:ext cx="338781" cy="0"/>
          </a:xfrm>
          <a:prstGeom prst="line">
            <a:avLst/>
          </a:prstGeom>
          <a:noFill/>
          <a:ln w="9525">
            <a:solidFill>
              <a:schemeClr val="tx1"/>
            </a:solidFill>
            <a:round/>
            <a:headEnd/>
            <a:tailEnd type="triangle" w="med" len="med"/>
          </a:ln>
        </p:spPr>
        <p:txBody>
          <a:bodyPr/>
          <a:lstStyle/>
          <a:p>
            <a:endParaRPr lang="ja-JP" altLang="en-US"/>
          </a:p>
        </p:txBody>
      </p:sp>
      <p:sp>
        <p:nvSpPr>
          <p:cNvPr id="16" name="正方形/長方形 15"/>
          <p:cNvSpPr/>
          <p:nvPr/>
        </p:nvSpPr>
        <p:spPr>
          <a:xfrm>
            <a:off x="1475656" y="1772816"/>
            <a:ext cx="21602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475656" y="2708920"/>
            <a:ext cx="21602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75656" y="3645024"/>
            <a:ext cx="21602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スライド番号プレースホルダ 20"/>
          <p:cNvSpPr>
            <a:spLocks noGrp="1"/>
          </p:cNvSpPr>
          <p:nvPr>
            <p:ph type="sldNum" sz="quarter" idx="12"/>
          </p:nvPr>
        </p:nvSpPr>
        <p:spPr/>
        <p:txBody>
          <a:bodyPr/>
          <a:lstStyle/>
          <a:p>
            <a:fld id="{1B2C0A51-D84E-4795-97CC-5D1960B01346}" type="slidenum">
              <a:rPr lang="ja-JP" altLang="en-US" smtClean="0"/>
              <a:pPr/>
              <a:t>28</a:t>
            </a:fld>
            <a:endParaRPr lang="ja-JP"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グループ化 14"/>
          <p:cNvGrpSpPr>
            <a:grpSpLocks noChangeAspect="1"/>
          </p:cNvGrpSpPr>
          <p:nvPr/>
        </p:nvGrpSpPr>
        <p:grpSpPr>
          <a:xfrm>
            <a:off x="8028384" y="1196752"/>
            <a:ext cx="792088" cy="1026223"/>
            <a:chOff x="5807559" y="2738019"/>
            <a:chExt cx="1133373" cy="1785948"/>
          </a:xfrm>
        </p:grpSpPr>
        <p:pic>
          <p:nvPicPr>
            <p:cNvPr id="62" name="Picture 3"/>
            <p:cNvPicPr>
              <a:picLocks noChangeAspect="1" noChangeArrowheads="1"/>
            </p:cNvPicPr>
            <p:nvPr/>
          </p:nvPicPr>
          <p:blipFill>
            <a:blip r:embed="rId3" cstate="print"/>
            <a:srcRect l="43751" t="36250" r="43359" b="31250"/>
            <a:stretch>
              <a:fillRect/>
            </a:stretch>
          </p:blipFill>
          <p:spPr bwMode="auto">
            <a:xfrm>
              <a:off x="5807559" y="2738019"/>
              <a:ext cx="1133373" cy="1785948"/>
            </a:xfrm>
            <a:prstGeom prst="rect">
              <a:avLst/>
            </a:prstGeom>
            <a:noFill/>
            <a:ln w="9525">
              <a:noFill/>
              <a:miter lim="800000"/>
              <a:headEnd/>
              <a:tailEnd/>
            </a:ln>
          </p:spPr>
        </p:pic>
        <p:sp>
          <p:nvSpPr>
            <p:cNvPr id="63" name="正方形/長方形 62"/>
            <p:cNvSpPr/>
            <p:nvPr/>
          </p:nvSpPr>
          <p:spPr>
            <a:xfrm>
              <a:off x="5942515" y="3807141"/>
              <a:ext cx="285753"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p:nvPr>
        </p:nvSpPr>
        <p:spPr/>
        <p:txBody>
          <a:bodyPr>
            <a:normAutofit fontScale="90000"/>
          </a:bodyPr>
          <a:lstStyle/>
          <a:p>
            <a:r>
              <a:rPr lang="en-US" altLang="ja-JP" u="sng" dirty="0" smtClean="0"/>
              <a:t>Step4.</a:t>
            </a:r>
            <a:r>
              <a:rPr lang="en-US" altLang="ja-JP" dirty="0" smtClean="0"/>
              <a:t> </a:t>
            </a:r>
            <a:r>
              <a:rPr lang="ja-JP" altLang="en-US" dirty="0" smtClean="0"/>
              <a:t>自由エネルギー地形計算</a:t>
            </a:r>
            <a:r>
              <a:rPr lang="en-US" altLang="ja-JP" dirty="0" smtClean="0"/>
              <a:t/>
            </a:r>
            <a:br>
              <a:rPr lang="en-US" altLang="ja-JP" dirty="0" smtClean="0"/>
            </a:br>
            <a:r>
              <a:rPr lang="en-US" altLang="ja-JP" dirty="0" smtClean="0"/>
              <a:t>(Met-</a:t>
            </a:r>
            <a:r>
              <a:rPr lang="en-US" altLang="ja-JP" dirty="0" err="1" smtClean="0"/>
              <a:t>enkephalin</a:t>
            </a:r>
            <a:r>
              <a:rPr lang="en-US" altLang="ja-JP" dirty="0" smtClean="0"/>
              <a:t> in vacuum)</a:t>
            </a:r>
            <a:endParaRPr kumimoji="1" lang="ja-JP" altLang="en-US" dirty="0"/>
          </a:p>
        </p:txBody>
      </p:sp>
      <p:sp>
        <p:nvSpPr>
          <p:cNvPr id="6" name="テキスト ボックス 5"/>
          <p:cNvSpPr txBox="1"/>
          <p:nvPr/>
        </p:nvSpPr>
        <p:spPr>
          <a:xfrm>
            <a:off x="5580112" y="1988840"/>
            <a:ext cx="2808312" cy="369332"/>
          </a:xfrm>
          <a:prstGeom prst="rect">
            <a:avLst/>
          </a:prstGeom>
          <a:noFill/>
        </p:spPr>
        <p:txBody>
          <a:bodyPr wrap="square" rtlCol="0">
            <a:spAutoFit/>
          </a:bodyPr>
          <a:lstStyle/>
          <a:p>
            <a:r>
              <a:rPr kumimoji="1" lang="en-US" altLang="ja-JP" dirty="0" smtClean="0"/>
              <a:t>MSFEL(1 ns</a:t>
            </a:r>
            <a:r>
              <a:rPr lang="en-US" altLang="ja-JP" dirty="0" smtClean="0">
                <a:latin typeface="ＭＳ 明朝"/>
                <a:ea typeface="ＭＳ 明朝"/>
              </a:rPr>
              <a:t>×</a:t>
            </a:r>
            <a:r>
              <a:rPr kumimoji="1" lang="en-US" altLang="ja-JP" dirty="0" smtClean="0"/>
              <a:t>100 runs)</a:t>
            </a:r>
            <a:endParaRPr kumimoji="1" lang="ja-JP" altLang="en-US" dirty="0"/>
          </a:p>
        </p:txBody>
      </p:sp>
      <p:sp>
        <p:nvSpPr>
          <p:cNvPr id="7" name="テキスト ボックス 6"/>
          <p:cNvSpPr txBox="1"/>
          <p:nvPr/>
        </p:nvSpPr>
        <p:spPr>
          <a:xfrm>
            <a:off x="1043608" y="1979548"/>
            <a:ext cx="2664296" cy="369332"/>
          </a:xfrm>
          <a:prstGeom prst="rect">
            <a:avLst/>
          </a:prstGeom>
          <a:noFill/>
        </p:spPr>
        <p:txBody>
          <a:bodyPr wrap="square" rtlCol="0">
            <a:spAutoFit/>
          </a:bodyPr>
          <a:lstStyle/>
          <a:p>
            <a:r>
              <a:rPr kumimoji="1" lang="en-US" altLang="ja-JP" dirty="0" smtClean="0"/>
              <a:t>Conventional MD (100</a:t>
            </a:r>
            <a:r>
              <a:rPr lang="ja-JP" altLang="en-US" dirty="0" smtClean="0"/>
              <a:t> </a:t>
            </a:r>
            <a:r>
              <a:rPr kumimoji="1" lang="en-US" altLang="ja-JP" dirty="0" smtClean="0"/>
              <a:t>ns)</a:t>
            </a:r>
          </a:p>
        </p:txBody>
      </p:sp>
      <p:sp>
        <p:nvSpPr>
          <p:cNvPr id="10" name="テキスト ボックス 9"/>
          <p:cNvSpPr txBox="1"/>
          <p:nvPr/>
        </p:nvSpPr>
        <p:spPr>
          <a:xfrm>
            <a:off x="2699792" y="4941168"/>
            <a:ext cx="968535" cy="369332"/>
          </a:xfrm>
          <a:prstGeom prst="rect">
            <a:avLst/>
          </a:prstGeom>
          <a:noFill/>
        </p:spPr>
        <p:txBody>
          <a:bodyPr wrap="none" rtlCol="0">
            <a:spAutoFit/>
          </a:bodyPr>
          <a:lstStyle/>
          <a:p>
            <a:r>
              <a:rPr kumimoji="1" lang="ja-JP" altLang="en-US" dirty="0" smtClean="0"/>
              <a:t>トラップ</a:t>
            </a:r>
            <a:r>
              <a:rPr kumimoji="1" lang="en-US" altLang="ja-JP" dirty="0" smtClean="0"/>
              <a:t>!</a:t>
            </a:r>
            <a:endParaRPr kumimoji="1" lang="ja-JP" altLang="en-US" dirty="0"/>
          </a:p>
        </p:txBody>
      </p:sp>
      <p:grpSp>
        <p:nvGrpSpPr>
          <p:cNvPr id="19" name="グループ化 18"/>
          <p:cNvGrpSpPr/>
          <p:nvPr/>
        </p:nvGrpSpPr>
        <p:grpSpPr>
          <a:xfrm>
            <a:off x="4612441" y="2276872"/>
            <a:ext cx="4568071" cy="3671316"/>
            <a:chOff x="4640520" y="2493988"/>
            <a:chExt cx="4568071" cy="3671316"/>
          </a:xfrm>
        </p:grpSpPr>
        <p:pic>
          <p:nvPicPr>
            <p:cNvPr id="95234" name="Picture 2" descr="C:\Documents and Settings\原田隆平\My Documents\D論\グラフ\pmf_vac_ca_100.tif"/>
            <p:cNvPicPr>
              <a:picLocks noChangeAspect="1" noChangeArrowheads="1"/>
            </p:cNvPicPr>
            <p:nvPr/>
          </p:nvPicPr>
          <p:blipFill>
            <a:blip r:embed="rId4" cstate="print"/>
            <a:srcRect/>
            <a:stretch>
              <a:fillRect/>
            </a:stretch>
          </p:blipFill>
          <p:spPr bwMode="auto">
            <a:xfrm>
              <a:off x="4640520" y="2493988"/>
              <a:ext cx="4251960" cy="3671316"/>
            </a:xfrm>
            <a:prstGeom prst="rect">
              <a:avLst/>
            </a:prstGeom>
            <a:noFill/>
          </p:spPr>
        </p:pic>
        <p:sp>
          <p:nvSpPr>
            <p:cNvPr id="14" name="テキスト ボックス 20"/>
            <p:cNvSpPr txBox="1">
              <a:spLocks noChangeArrowheads="1"/>
            </p:cNvSpPr>
            <p:nvPr/>
          </p:nvSpPr>
          <p:spPr bwMode="auto">
            <a:xfrm>
              <a:off x="8316416" y="4531022"/>
              <a:ext cx="892175" cy="338138"/>
            </a:xfrm>
            <a:prstGeom prst="rect">
              <a:avLst/>
            </a:prstGeom>
            <a:noFill/>
            <a:ln w="9525">
              <a:noFill/>
              <a:miter lim="800000"/>
              <a:headEnd/>
              <a:tailEnd/>
            </a:ln>
          </p:spPr>
          <p:txBody>
            <a:bodyPr>
              <a:spAutoFit/>
            </a:bodyPr>
            <a:lstStyle/>
            <a:p>
              <a:r>
                <a:rPr lang="en-US" altLang="ja-JP" sz="1600" i="1" dirty="0" smtClean="0">
                  <a:latin typeface="Calibri" pitchFamily="34" charset="0"/>
                </a:rPr>
                <a:t>F/</a:t>
              </a:r>
              <a:r>
                <a:rPr lang="en-US" altLang="ja-JP" sz="1600" i="1" dirty="0" err="1" smtClean="0">
                  <a:latin typeface="Calibri" pitchFamily="34" charset="0"/>
                </a:rPr>
                <a:t>k</a:t>
              </a:r>
              <a:r>
                <a:rPr lang="en-US" altLang="ja-JP" sz="1600" b="1" baseline="-25000" dirty="0" err="1" smtClean="0">
                  <a:latin typeface="Calibri" pitchFamily="34" charset="0"/>
                </a:rPr>
                <a:t>B</a:t>
              </a:r>
              <a:r>
                <a:rPr lang="en-US" altLang="ja-JP" sz="1600" i="1" dirty="0" err="1" smtClean="0">
                  <a:latin typeface="Calibri" pitchFamily="34" charset="0"/>
                </a:rPr>
                <a:t>T</a:t>
              </a:r>
              <a:endParaRPr lang="ja-JP" altLang="en-US" sz="1600" i="1" baseline="-25000" dirty="0">
                <a:latin typeface="Calibri" pitchFamily="34" charset="0"/>
              </a:endParaRPr>
            </a:p>
          </p:txBody>
        </p:sp>
      </p:grpSp>
      <p:grpSp>
        <p:nvGrpSpPr>
          <p:cNvPr id="18" name="グループ化 17"/>
          <p:cNvGrpSpPr/>
          <p:nvPr/>
        </p:nvGrpSpPr>
        <p:grpSpPr>
          <a:xfrm>
            <a:off x="52580" y="2312304"/>
            <a:ext cx="4663436" cy="3707892"/>
            <a:chOff x="124588" y="2529420"/>
            <a:chExt cx="4663436" cy="3707892"/>
          </a:xfrm>
        </p:grpSpPr>
        <p:pic>
          <p:nvPicPr>
            <p:cNvPr id="95235" name="Picture 3" descr="C:\Documents and Settings\原田隆平\My Documents\D論\グラフ\pmf_vac_cmd.tif"/>
            <p:cNvPicPr>
              <a:picLocks noChangeAspect="1" noChangeArrowheads="1"/>
            </p:cNvPicPr>
            <p:nvPr/>
          </p:nvPicPr>
          <p:blipFill>
            <a:blip r:embed="rId5" cstate="print"/>
            <a:srcRect/>
            <a:stretch>
              <a:fillRect/>
            </a:stretch>
          </p:blipFill>
          <p:spPr bwMode="auto">
            <a:xfrm>
              <a:off x="124588" y="2529420"/>
              <a:ext cx="4375404" cy="3707892"/>
            </a:xfrm>
            <a:prstGeom prst="rect">
              <a:avLst/>
            </a:prstGeom>
            <a:noFill/>
          </p:spPr>
        </p:pic>
        <p:sp>
          <p:nvSpPr>
            <p:cNvPr id="15" name="テキスト ボックス 20"/>
            <p:cNvSpPr txBox="1">
              <a:spLocks noChangeArrowheads="1"/>
            </p:cNvSpPr>
            <p:nvPr/>
          </p:nvSpPr>
          <p:spPr bwMode="auto">
            <a:xfrm>
              <a:off x="3895849" y="4581128"/>
              <a:ext cx="892175" cy="338138"/>
            </a:xfrm>
            <a:prstGeom prst="rect">
              <a:avLst/>
            </a:prstGeom>
            <a:noFill/>
            <a:ln w="9525">
              <a:noFill/>
              <a:miter lim="800000"/>
              <a:headEnd/>
              <a:tailEnd/>
            </a:ln>
          </p:spPr>
          <p:txBody>
            <a:bodyPr>
              <a:spAutoFit/>
            </a:bodyPr>
            <a:lstStyle/>
            <a:p>
              <a:r>
                <a:rPr lang="en-US" altLang="ja-JP" sz="1600" i="1" dirty="0" smtClean="0">
                  <a:latin typeface="Calibri" pitchFamily="34" charset="0"/>
                </a:rPr>
                <a:t>F/</a:t>
              </a:r>
              <a:r>
                <a:rPr lang="en-US" altLang="ja-JP" sz="1600" i="1" dirty="0" err="1" smtClean="0">
                  <a:latin typeface="Calibri" pitchFamily="34" charset="0"/>
                </a:rPr>
                <a:t>k</a:t>
              </a:r>
              <a:r>
                <a:rPr lang="en-US" altLang="ja-JP" sz="1600" b="1" baseline="-25000" dirty="0" err="1" smtClean="0">
                  <a:latin typeface="Calibri" pitchFamily="34" charset="0"/>
                </a:rPr>
                <a:t>B</a:t>
              </a:r>
              <a:r>
                <a:rPr lang="en-US" altLang="ja-JP" sz="1600" i="1" dirty="0" err="1" smtClean="0">
                  <a:latin typeface="Calibri" pitchFamily="34" charset="0"/>
                </a:rPr>
                <a:t>T</a:t>
              </a:r>
              <a:endParaRPr lang="ja-JP" altLang="en-US" sz="1600" i="1" baseline="-25000" dirty="0">
                <a:latin typeface="Calibri" pitchFamily="34" charset="0"/>
              </a:endParaRPr>
            </a:p>
          </p:txBody>
        </p:sp>
      </p:grpSp>
      <p:sp>
        <p:nvSpPr>
          <p:cNvPr id="16" name="テキスト ボックス 15"/>
          <p:cNvSpPr txBox="1"/>
          <p:nvPr/>
        </p:nvSpPr>
        <p:spPr>
          <a:xfrm>
            <a:off x="-108520" y="6577607"/>
            <a:ext cx="4896544" cy="307777"/>
          </a:xfrm>
          <a:prstGeom prst="rect">
            <a:avLst/>
          </a:prstGeom>
          <a:noFill/>
        </p:spPr>
        <p:txBody>
          <a:bodyPr wrap="square" rtlCol="0">
            <a:spAutoFit/>
          </a:bodyPr>
          <a:lstStyle/>
          <a:p>
            <a:r>
              <a:rPr lang="ja-JP" altLang="en-US" sz="1400" dirty="0" smtClean="0">
                <a:latin typeface="MS 明朝"/>
              </a:rPr>
              <a:t>☆</a:t>
            </a:r>
            <a:r>
              <a:rPr lang="en-US" altLang="ja-JP" sz="1400" dirty="0" smtClean="0">
                <a:solidFill>
                  <a:srgbClr val="000000"/>
                </a:solidFill>
              </a:rPr>
              <a:t>parameter: AMBER PARM96 force filed, NVT(300K)</a:t>
            </a:r>
          </a:p>
        </p:txBody>
      </p:sp>
      <p:cxnSp>
        <p:nvCxnSpPr>
          <p:cNvPr id="20" name="直線矢印コネクタ 19"/>
          <p:cNvCxnSpPr/>
          <p:nvPr/>
        </p:nvCxnSpPr>
        <p:spPr bwMode="auto">
          <a:xfrm flipV="1">
            <a:off x="2051720" y="3933056"/>
            <a:ext cx="576064" cy="288032"/>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1331640" y="3779748"/>
            <a:ext cx="711696" cy="369332"/>
          </a:xfrm>
          <a:prstGeom prst="rect">
            <a:avLst/>
          </a:prstGeom>
          <a:noFill/>
        </p:spPr>
        <p:txBody>
          <a:bodyPr wrap="square" rtlCol="0">
            <a:spAutoFit/>
          </a:bodyPr>
          <a:lstStyle/>
          <a:p>
            <a:r>
              <a:rPr kumimoji="1" lang="en-US" altLang="ja-JP" b="1" dirty="0" smtClean="0">
                <a:solidFill>
                  <a:srgbClr val="0000FF"/>
                </a:solidFill>
              </a:rPr>
              <a:t>LM1</a:t>
            </a:r>
          </a:p>
        </p:txBody>
      </p:sp>
      <p:cxnSp>
        <p:nvCxnSpPr>
          <p:cNvPr id="24" name="直線矢印コネクタ 23"/>
          <p:cNvCxnSpPr/>
          <p:nvPr/>
        </p:nvCxnSpPr>
        <p:spPr bwMode="auto">
          <a:xfrm rot="10800000" flipV="1">
            <a:off x="6948264" y="2276872"/>
            <a:ext cx="936099" cy="792088"/>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7884368" y="1988840"/>
            <a:ext cx="711696" cy="369332"/>
          </a:xfrm>
          <a:prstGeom prst="rect">
            <a:avLst/>
          </a:prstGeom>
          <a:noFill/>
        </p:spPr>
        <p:txBody>
          <a:bodyPr wrap="square" rtlCol="0">
            <a:spAutoFit/>
          </a:bodyPr>
          <a:lstStyle/>
          <a:p>
            <a:r>
              <a:rPr kumimoji="1" lang="en-US" altLang="ja-JP" b="1" dirty="0" smtClean="0">
                <a:solidFill>
                  <a:srgbClr val="0000FF"/>
                </a:solidFill>
              </a:rPr>
              <a:t>LM3</a:t>
            </a:r>
          </a:p>
        </p:txBody>
      </p:sp>
      <p:cxnSp>
        <p:nvCxnSpPr>
          <p:cNvPr id="27" name="直線矢印コネクタ 26"/>
          <p:cNvCxnSpPr/>
          <p:nvPr/>
        </p:nvCxnSpPr>
        <p:spPr bwMode="auto">
          <a:xfrm rot="10800000">
            <a:off x="7308304" y="3933056"/>
            <a:ext cx="1296144" cy="1224138"/>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388424" y="5085184"/>
            <a:ext cx="711696" cy="369332"/>
          </a:xfrm>
          <a:prstGeom prst="rect">
            <a:avLst/>
          </a:prstGeom>
          <a:noFill/>
        </p:spPr>
        <p:txBody>
          <a:bodyPr wrap="square" rtlCol="0">
            <a:spAutoFit/>
          </a:bodyPr>
          <a:lstStyle/>
          <a:p>
            <a:r>
              <a:rPr kumimoji="1" lang="en-US" altLang="ja-JP" b="1" dirty="0" smtClean="0">
                <a:solidFill>
                  <a:srgbClr val="0000FF"/>
                </a:solidFill>
              </a:rPr>
              <a:t>LM1</a:t>
            </a:r>
          </a:p>
        </p:txBody>
      </p:sp>
      <p:cxnSp>
        <p:nvCxnSpPr>
          <p:cNvPr id="30" name="直線矢印コネクタ 29"/>
          <p:cNvCxnSpPr/>
          <p:nvPr/>
        </p:nvCxnSpPr>
        <p:spPr bwMode="auto">
          <a:xfrm rot="16200000" flipH="1">
            <a:off x="5328084" y="2240867"/>
            <a:ext cx="1440160" cy="1368153"/>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5148064" y="1916832"/>
            <a:ext cx="711696" cy="369332"/>
          </a:xfrm>
          <a:prstGeom prst="rect">
            <a:avLst/>
          </a:prstGeom>
          <a:noFill/>
        </p:spPr>
        <p:txBody>
          <a:bodyPr wrap="square" rtlCol="0">
            <a:spAutoFit/>
          </a:bodyPr>
          <a:lstStyle/>
          <a:p>
            <a:r>
              <a:rPr kumimoji="1" lang="en-US" altLang="ja-JP" b="1" dirty="0" smtClean="0">
                <a:solidFill>
                  <a:srgbClr val="0000FF"/>
                </a:solidFill>
              </a:rPr>
              <a:t>TS</a:t>
            </a:r>
          </a:p>
        </p:txBody>
      </p:sp>
      <p:cxnSp>
        <p:nvCxnSpPr>
          <p:cNvPr id="34" name="直線矢印コネクタ 33"/>
          <p:cNvCxnSpPr/>
          <p:nvPr/>
        </p:nvCxnSpPr>
        <p:spPr bwMode="auto">
          <a:xfrm flipV="1">
            <a:off x="4716016" y="3789040"/>
            <a:ext cx="1584176" cy="1080120"/>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4211960" y="4715852"/>
            <a:ext cx="711696" cy="369332"/>
          </a:xfrm>
          <a:prstGeom prst="rect">
            <a:avLst/>
          </a:prstGeom>
          <a:noFill/>
        </p:spPr>
        <p:txBody>
          <a:bodyPr wrap="square" rtlCol="0">
            <a:spAutoFit/>
          </a:bodyPr>
          <a:lstStyle/>
          <a:p>
            <a:r>
              <a:rPr kumimoji="1" lang="en-US" altLang="ja-JP" b="1" dirty="0" smtClean="0">
                <a:solidFill>
                  <a:srgbClr val="0000FF"/>
                </a:solidFill>
              </a:rPr>
              <a:t>LM2</a:t>
            </a:r>
          </a:p>
        </p:txBody>
      </p:sp>
      <p:grpSp>
        <p:nvGrpSpPr>
          <p:cNvPr id="49" name="グループ化 48"/>
          <p:cNvGrpSpPr>
            <a:grpSpLocks noChangeAspect="1"/>
          </p:cNvGrpSpPr>
          <p:nvPr/>
        </p:nvGrpSpPr>
        <p:grpSpPr>
          <a:xfrm>
            <a:off x="4019931" y="5013167"/>
            <a:ext cx="912109" cy="1008121"/>
            <a:chOff x="1619672" y="2492896"/>
            <a:chExt cx="1368152" cy="1512168"/>
          </a:xfrm>
        </p:grpSpPr>
        <p:pic>
          <p:nvPicPr>
            <p:cNvPr id="50" name="Picture 6"/>
            <p:cNvPicPr>
              <a:picLocks noChangeAspect="1" noChangeArrowheads="1"/>
            </p:cNvPicPr>
            <p:nvPr/>
          </p:nvPicPr>
          <p:blipFill>
            <a:blip r:embed="rId6" cstate="print"/>
            <a:srcRect l="42524" t="30870" r="38183" b="36636"/>
            <a:stretch>
              <a:fillRect/>
            </a:stretch>
          </p:blipFill>
          <p:spPr bwMode="auto">
            <a:xfrm>
              <a:off x="1619672" y="2492896"/>
              <a:ext cx="1368152" cy="1440160"/>
            </a:xfrm>
            <a:prstGeom prst="rect">
              <a:avLst/>
            </a:prstGeom>
            <a:noFill/>
            <a:ln w="9525">
              <a:noFill/>
              <a:miter lim="800000"/>
              <a:headEnd/>
              <a:tailEnd/>
            </a:ln>
          </p:spPr>
        </p:pic>
        <p:sp>
          <p:nvSpPr>
            <p:cNvPr id="51" name="角丸四角形 50"/>
            <p:cNvSpPr/>
            <p:nvPr/>
          </p:nvSpPr>
          <p:spPr>
            <a:xfrm>
              <a:off x="2195736" y="3717032"/>
              <a:ext cx="28803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2" name="Picture 7"/>
          <p:cNvPicPr>
            <a:picLocks noChangeAspect="1" noChangeArrowheads="1"/>
          </p:cNvPicPr>
          <p:nvPr/>
        </p:nvPicPr>
        <p:blipFill>
          <a:blip r:embed="rId7" cstate="print"/>
          <a:srcRect l="41931" t="34650" r="39563" b="27551"/>
          <a:stretch>
            <a:fillRect/>
          </a:stretch>
        </p:blipFill>
        <p:spPr bwMode="auto">
          <a:xfrm>
            <a:off x="8244408" y="5445224"/>
            <a:ext cx="846094" cy="1080120"/>
          </a:xfrm>
          <a:prstGeom prst="rect">
            <a:avLst/>
          </a:prstGeom>
          <a:noFill/>
          <a:ln w="9525">
            <a:noFill/>
            <a:miter lim="800000"/>
            <a:headEnd/>
            <a:tailEnd/>
          </a:ln>
        </p:spPr>
      </p:pic>
      <p:sp>
        <p:nvSpPr>
          <p:cNvPr id="53" name="正方形/長方形 52"/>
          <p:cNvSpPr/>
          <p:nvPr/>
        </p:nvSpPr>
        <p:spPr>
          <a:xfrm>
            <a:off x="8532440" y="6453336"/>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8172400" y="6021288"/>
            <a:ext cx="2160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4572000" y="2132856"/>
            <a:ext cx="2160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Picture 2"/>
          <p:cNvPicPr>
            <a:picLocks noChangeAspect="1" noChangeArrowheads="1"/>
          </p:cNvPicPr>
          <p:nvPr/>
        </p:nvPicPr>
        <p:blipFill>
          <a:blip r:embed="rId8" cstate="print"/>
          <a:srcRect l="41469" t="26875" r="37612" b="25757"/>
          <a:stretch>
            <a:fillRect/>
          </a:stretch>
        </p:blipFill>
        <p:spPr bwMode="auto">
          <a:xfrm>
            <a:off x="4427984" y="1412776"/>
            <a:ext cx="792088" cy="1080120"/>
          </a:xfrm>
          <a:prstGeom prst="rect">
            <a:avLst/>
          </a:prstGeom>
          <a:noFill/>
          <a:ln w="9525">
            <a:noFill/>
            <a:miter lim="800000"/>
            <a:headEnd/>
            <a:tailEnd/>
          </a:ln>
        </p:spPr>
      </p:pic>
      <p:sp>
        <p:nvSpPr>
          <p:cNvPr id="67" name="正方形/長方形 66"/>
          <p:cNvSpPr/>
          <p:nvPr/>
        </p:nvSpPr>
        <p:spPr>
          <a:xfrm>
            <a:off x="4499992" y="2132856"/>
            <a:ext cx="2160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2267744" y="2915652"/>
            <a:ext cx="1071736" cy="369332"/>
          </a:xfrm>
          <a:prstGeom prst="rect">
            <a:avLst/>
          </a:prstGeom>
          <a:noFill/>
        </p:spPr>
        <p:txBody>
          <a:bodyPr wrap="square" rtlCol="0">
            <a:spAutoFit/>
          </a:bodyPr>
          <a:lstStyle/>
          <a:p>
            <a:r>
              <a:rPr lang="ja-JP" altLang="en-US" b="1" dirty="0" smtClean="0">
                <a:solidFill>
                  <a:srgbClr val="FF0000"/>
                </a:solidFill>
              </a:rPr>
              <a:t>トラップ</a:t>
            </a:r>
            <a:r>
              <a:rPr lang="en-US" altLang="ja-JP" b="1" dirty="0" smtClean="0">
                <a:solidFill>
                  <a:srgbClr val="FF0000"/>
                </a:solidFill>
              </a:rPr>
              <a:t>!</a:t>
            </a:r>
            <a:endParaRPr kumimoji="1" lang="en-US" altLang="ja-JP" b="1" dirty="0" smtClean="0">
              <a:solidFill>
                <a:srgbClr val="FF0000"/>
              </a:solidFill>
            </a:endParaRPr>
          </a:p>
        </p:txBody>
      </p:sp>
      <p:sp>
        <p:nvSpPr>
          <p:cNvPr id="70" name="テキスト ボックス 69"/>
          <p:cNvSpPr txBox="1"/>
          <p:nvPr/>
        </p:nvSpPr>
        <p:spPr>
          <a:xfrm>
            <a:off x="611560" y="6021288"/>
            <a:ext cx="8208912" cy="646331"/>
          </a:xfrm>
          <a:prstGeom prst="rect">
            <a:avLst/>
          </a:prstGeom>
          <a:noFill/>
        </p:spPr>
        <p:txBody>
          <a:bodyPr wrap="square" rtlCol="0">
            <a:spAutoFit/>
          </a:bodyPr>
          <a:lstStyle/>
          <a:p>
            <a:r>
              <a:rPr kumimoji="1" lang="ja-JP" altLang="en-US" dirty="0" smtClean="0"/>
              <a:t>先行研究</a:t>
            </a:r>
            <a:r>
              <a:rPr kumimoji="1" lang="en-US" altLang="ja-JP" dirty="0" smtClean="0"/>
              <a:t>(</a:t>
            </a:r>
            <a:r>
              <a:rPr kumimoji="1" lang="en-US" altLang="ja-JP" i="1" dirty="0" err="1" smtClean="0"/>
              <a:t>J.Comp.Chem</a:t>
            </a:r>
            <a:r>
              <a:rPr lang="en-US" altLang="ja-JP" dirty="0" smtClean="0"/>
              <a:t> </a:t>
            </a:r>
            <a:r>
              <a:rPr lang="en-US" altLang="ja-JP" b="1" dirty="0" smtClean="0"/>
              <a:t>30</a:t>
            </a:r>
            <a:r>
              <a:rPr lang="en-US" altLang="ja-JP" dirty="0" smtClean="0"/>
              <a:t>:</a:t>
            </a:r>
            <a:r>
              <a:rPr lang="en-US" altLang="ja-JP" b="1" dirty="0" smtClean="0"/>
              <a:t> </a:t>
            </a:r>
            <a:r>
              <a:rPr lang="en-US" altLang="ja-JP" dirty="0" smtClean="0"/>
              <a:t>1850-1858</a:t>
            </a:r>
            <a:r>
              <a:rPr lang="en-US" altLang="ja-JP" b="1" dirty="0" smtClean="0"/>
              <a:t> </a:t>
            </a:r>
            <a:r>
              <a:rPr lang="en-US" altLang="ja-JP" dirty="0" smtClean="0"/>
              <a:t>(2009),</a:t>
            </a:r>
            <a:r>
              <a:rPr lang="en-US" altLang="ja-JP" i="1" dirty="0" err="1" smtClean="0"/>
              <a:t>Chem.Phys.Lett</a:t>
            </a:r>
            <a:r>
              <a:rPr lang="en-US" altLang="ja-JP" i="1" dirty="0" smtClean="0"/>
              <a:t> </a:t>
            </a:r>
            <a:r>
              <a:rPr lang="en-US" altLang="ja-JP" b="1" dirty="0" smtClean="0"/>
              <a:t>400</a:t>
            </a:r>
            <a:r>
              <a:rPr lang="en-US" altLang="ja-JP" dirty="0" smtClean="0"/>
              <a:t>:</a:t>
            </a:r>
            <a:r>
              <a:rPr lang="en-US" altLang="ja-JP" b="1" dirty="0" smtClean="0"/>
              <a:t> </a:t>
            </a:r>
            <a:r>
              <a:rPr lang="en-US" altLang="ja-JP" dirty="0" smtClean="0"/>
              <a:t>308-313</a:t>
            </a:r>
            <a:r>
              <a:rPr lang="en-US" altLang="ja-JP" b="1" dirty="0" smtClean="0"/>
              <a:t> </a:t>
            </a:r>
            <a:r>
              <a:rPr lang="en-US" altLang="ja-JP" dirty="0" smtClean="0"/>
              <a:t>(2004))</a:t>
            </a:r>
          </a:p>
          <a:p>
            <a:r>
              <a:rPr lang="ja-JP" altLang="en-US" dirty="0" smtClean="0"/>
              <a:t>の結果と良い一致を示す</a:t>
            </a:r>
            <a:r>
              <a:rPr lang="en-US" altLang="ja-JP" dirty="0" smtClean="0"/>
              <a:t> </a:t>
            </a:r>
            <a:endParaRPr kumimoji="1" lang="en-US" altLang="ja-JP" dirty="0" smtClean="0"/>
          </a:p>
        </p:txBody>
      </p:sp>
      <p:pic>
        <p:nvPicPr>
          <p:cNvPr id="71" name="Picture 7"/>
          <p:cNvPicPr>
            <a:picLocks noChangeAspect="1" noChangeArrowheads="1"/>
          </p:cNvPicPr>
          <p:nvPr/>
        </p:nvPicPr>
        <p:blipFill>
          <a:blip r:embed="rId7" cstate="print"/>
          <a:srcRect l="41931" t="34650" r="39563" b="27551"/>
          <a:stretch>
            <a:fillRect/>
          </a:stretch>
        </p:blipFill>
        <p:spPr bwMode="auto">
          <a:xfrm>
            <a:off x="1187624" y="4077072"/>
            <a:ext cx="846094" cy="1080120"/>
          </a:xfrm>
          <a:prstGeom prst="rect">
            <a:avLst/>
          </a:prstGeom>
          <a:noFill/>
          <a:ln w="9525">
            <a:noFill/>
            <a:miter lim="800000"/>
            <a:headEnd/>
            <a:tailEnd/>
          </a:ln>
        </p:spPr>
      </p:pic>
      <p:sp>
        <p:nvSpPr>
          <p:cNvPr id="72" name="正方形/長方形 71"/>
          <p:cNvSpPr/>
          <p:nvPr/>
        </p:nvSpPr>
        <p:spPr>
          <a:xfrm>
            <a:off x="1475656" y="5013176"/>
            <a:ext cx="2160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043608" y="4653136"/>
            <a:ext cx="2160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flipV="1">
            <a:off x="8676456" y="6525344"/>
            <a:ext cx="360040"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 41"/>
          <p:cNvSpPr>
            <a:spLocks noGrp="1"/>
          </p:cNvSpPr>
          <p:nvPr>
            <p:ph type="sldNum" sz="quarter" idx="12"/>
          </p:nvPr>
        </p:nvSpPr>
        <p:spPr/>
        <p:txBody>
          <a:bodyPr/>
          <a:lstStyle/>
          <a:p>
            <a:fld id="{1B2C0A51-D84E-4795-97CC-5D1960B01346}" type="slidenum">
              <a:rPr lang="ja-JP" altLang="en-US" smtClean="0"/>
              <a:pPr/>
              <a:t>29</a:t>
            </a:fld>
            <a:endParaRPr lang="ja-JP"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0928"/>
            <a:ext cx="8229600" cy="1143000"/>
          </a:xfrm>
        </p:spPr>
        <p:txBody>
          <a:bodyPr/>
          <a:lstStyle/>
          <a:p>
            <a:r>
              <a:rPr kumimoji="1" lang="en-US" altLang="ja-JP" dirty="0" smtClean="0"/>
              <a:t>1. </a:t>
            </a:r>
            <a:r>
              <a:rPr kumimoji="1" lang="ja-JP" altLang="en-US" dirty="0" smtClean="0"/>
              <a:t>研究背景</a:t>
            </a:r>
            <a:endParaRPr kumimoji="1" lang="ja-JP" altLang="en-US"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3</a:t>
            </a:fld>
            <a:endParaRPr lang="ja-JP"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0928"/>
            <a:ext cx="8229600" cy="1143000"/>
          </a:xfrm>
        </p:spPr>
        <p:txBody>
          <a:bodyPr>
            <a:normAutofit fontScale="90000"/>
          </a:bodyPr>
          <a:lstStyle/>
          <a:p>
            <a:r>
              <a:rPr kumimoji="1" lang="en-US" altLang="ja-JP" dirty="0" smtClean="0"/>
              <a:t>4. </a:t>
            </a:r>
            <a:r>
              <a:rPr lang="ja-JP" altLang="en-US" dirty="0" smtClean="0"/>
              <a:t>手法を用いた小蛋白質の</a:t>
            </a:r>
            <a:r>
              <a:rPr lang="en-US" altLang="ja-JP" dirty="0" smtClean="0"/>
              <a:t/>
            </a:r>
            <a:br>
              <a:rPr lang="en-US" altLang="ja-JP" dirty="0" smtClean="0"/>
            </a:br>
            <a:r>
              <a:rPr lang="ja-JP" altLang="en-US" dirty="0" smtClean="0"/>
              <a:t>フォールディング研究</a:t>
            </a:r>
            <a:r>
              <a:rPr lang="en-US" altLang="ja-JP" dirty="0" smtClean="0"/>
              <a:t/>
            </a:r>
            <a:br>
              <a:rPr lang="en-US" altLang="ja-JP" dirty="0" smtClean="0"/>
            </a:br>
            <a:r>
              <a:rPr lang="en-US" altLang="ja-JP" dirty="0" smtClean="0"/>
              <a:t>(submitted to </a:t>
            </a:r>
            <a:r>
              <a:rPr lang="en-US" altLang="ja-JP" dirty="0" err="1" smtClean="0"/>
              <a:t>J.Phys.Chem.B</a:t>
            </a:r>
            <a:r>
              <a:rPr lang="en-US" altLang="ja-JP" dirty="0" smtClean="0"/>
              <a:t>)</a:t>
            </a:r>
            <a:endParaRPr kumimoji="1" lang="ja-JP" altLang="en-US"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30</a:t>
            </a:fld>
            <a:endParaRPr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ターゲット</a:t>
            </a:r>
            <a:r>
              <a:rPr kumimoji="1" lang="ja-JP" altLang="en-US" dirty="0" smtClean="0"/>
              <a:t>小蛋白質</a:t>
            </a:r>
            <a:endParaRPr kumimoji="1" lang="ja-JP" altLang="en-US" dirty="0"/>
          </a:p>
        </p:txBody>
      </p:sp>
      <p:sp>
        <p:nvSpPr>
          <p:cNvPr id="3" name="コンテンツ プレースホルダ 2"/>
          <p:cNvSpPr>
            <a:spLocks noGrp="1"/>
          </p:cNvSpPr>
          <p:nvPr>
            <p:ph idx="1"/>
          </p:nvPr>
        </p:nvSpPr>
        <p:spPr>
          <a:xfrm>
            <a:off x="457200" y="1855365"/>
            <a:ext cx="8229600" cy="4525963"/>
          </a:xfrm>
        </p:spPr>
        <p:txBody>
          <a:bodyPr>
            <a:normAutofit/>
          </a:bodyPr>
          <a:lstStyle/>
          <a:p>
            <a:r>
              <a:rPr lang="en-US" altLang="ja-JP" dirty="0" smtClean="0"/>
              <a:t>Tryptophan zipper </a:t>
            </a:r>
            <a:r>
              <a:rPr kumimoji="1" lang="en-US" altLang="ja-JP" dirty="0" smtClean="0"/>
              <a:t>(12-residues)</a:t>
            </a:r>
          </a:p>
          <a:p>
            <a:r>
              <a:rPr lang="en-US" altLang="ja-JP" dirty="0" err="1" smtClean="0">
                <a:solidFill>
                  <a:srgbClr val="0000FF"/>
                </a:solidFill>
              </a:rPr>
              <a:t>Chignolin</a:t>
            </a:r>
            <a:r>
              <a:rPr lang="en-US" altLang="ja-JP" dirty="0" smtClean="0">
                <a:solidFill>
                  <a:srgbClr val="0000FF"/>
                </a:solidFill>
              </a:rPr>
              <a:t> (10-residues)</a:t>
            </a:r>
          </a:p>
          <a:p>
            <a:r>
              <a:rPr lang="en-US" altLang="ja-JP" dirty="0" err="1" smtClean="0">
                <a:solidFill>
                  <a:srgbClr val="0000FF"/>
                </a:solidFill>
              </a:rPr>
              <a:t>Villin</a:t>
            </a:r>
            <a:r>
              <a:rPr lang="en-US" altLang="ja-JP" dirty="0" smtClean="0">
                <a:solidFill>
                  <a:srgbClr val="0000FF"/>
                </a:solidFill>
              </a:rPr>
              <a:t> headpiece sub-domain (</a:t>
            </a:r>
            <a:r>
              <a:rPr kumimoji="1" lang="en-US" altLang="ja-JP" dirty="0" smtClean="0">
                <a:solidFill>
                  <a:srgbClr val="0000FF"/>
                </a:solidFill>
              </a:rPr>
              <a:t>35-residues)</a:t>
            </a:r>
          </a:p>
          <a:p>
            <a:endParaRPr lang="en-US" altLang="ja-JP" dirty="0" smtClean="0"/>
          </a:p>
          <a:p>
            <a:r>
              <a:rPr lang="en-US" altLang="ja-JP" dirty="0" smtClean="0"/>
              <a:t>Tryptophan-cage (20-residues)</a:t>
            </a:r>
          </a:p>
          <a:p>
            <a:r>
              <a:rPr kumimoji="1" lang="en-US" altLang="ja-JP" dirty="0" err="1" smtClean="0"/>
              <a:t>Formin</a:t>
            </a:r>
            <a:r>
              <a:rPr kumimoji="1" lang="en-US" altLang="ja-JP" dirty="0" smtClean="0"/>
              <a:t> Binding Protein (38-residues)</a:t>
            </a:r>
          </a:p>
          <a:p>
            <a:r>
              <a:rPr kumimoji="1" lang="en-US" altLang="ja-JP" dirty="0" smtClean="0"/>
              <a:t>Protein-G (56-residues)</a:t>
            </a:r>
            <a:endParaRPr kumimoji="1" lang="ja-JP" altLang="en-US" dirty="0"/>
          </a:p>
        </p:txBody>
      </p:sp>
      <p:sp>
        <p:nvSpPr>
          <p:cNvPr id="5" name="テキスト ボックス 4"/>
          <p:cNvSpPr txBox="1"/>
          <p:nvPr/>
        </p:nvSpPr>
        <p:spPr>
          <a:xfrm>
            <a:off x="395536" y="1412776"/>
            <a:ext cx="4759636" cy="461665"/>
          </a:xfrm>
          <a:prstGeom prst="rect">
            <a:avLst/>
          </a:prstGeom>
          <a:noFill/>
        </p:spPr>
        <p:txBody>
          <a:bodyPr wrap="none" rtlCol="0">
            <a:spAutoFit/>
          </a:bodyPr>
          <a:lstStyle/>
          <a:p>
            <a:r>
              <a:rPr lang="ja-JP" altLang="en-US" sz="2400" u="sng" dirty="0" smtClean="0">
                <a:latin typeface="MS 明朝"/>
              </a:rPr>
              <a:t>☆</a:t>
            </a:r>
            <a:r>
              <a:rPr lang="ja-JP" altLang="en-US" sz="2400" u="sng" dirty="0" smtClean="0"/>
              <a:t>博士</a:t>
            </a:r>
            <a:r>
              <a:rPr lang="ja-JP" altLang="en-US" sz="2400" u="sng" dirty="0" smtClean="0"/>
              <a:t>学位</a:t>
            </a:r>
            <a:r>
              <a:rPr lang="ja-JP" altLang="en-US" sz="2400" u="sng" dirty="0" smtClean="0"/>
              <a:t>論文</a:t>
            </a:r>
            <a:r>
              <a:rPr lang="ja-JP" altLang="en-US" sz="2400" u="sng" dirty="0" smtClean="0"/>
              <a:t>に載せた小蛋白質</a:t>
            </a:r>
            <a:endParaRPr kumimoji="1" lang="ja-JP" altLang="en-US" sz="2400" u="sng" dirty="0"/>
          </a:p>
        </p:txBody>
      </p:sp>
      <p:sp>
        <p:nvSpPr>
          <p:cNvPr id="6" name="テキスト ボックス 5"/>
          <p:cNvSpPr txBox="1"/>
          <p:nvPr/>
        </p:nvSpPr>
        <p:spPr>
          <a:xfrm>
            <a:off x="395536" y="3831431"/>
            <a:ext cx="4544834" cy="461665"/>
          </a:xfrm>
          <a:prstGeom prst="rect">
            <a:avLst/>
          </a:prstGeom>
          <a:noFill/>
        </p:spPr>
        <p:txBody>
          <a:bodyPr wrap="none" rtlCol="0">
            <a:spAutoFit/>
          </a:bodyPr>
          <a:lstStyle/>
          <a:p>
            <a:r>
              <a:rPr lang="ja-JP" altLang="en-US" sz="2400" u="sng" dirty="0" smtClean="0">
                <a:latin typeface="MS 明朝"/>
              </a:rPr>
              <a:t>☆現在、計算・解析中の小蛋白質</a:t>
            </a:r>
            <a:endParaRPr kumimoji="1" lang="ja-JP" altLang="en-US" sz="2400" u="sng" dirty="0"/>
          </a:p>
        </p:txBody>
      </p:sp>
      <p:sp>
        <p:nvSpPr>
          <p:cNvPr id="7" name="スライド番号プレースホルダ 6"/>
          <p:cNvSpPr>
            <a:spLocks noGrp="1"/>
          </p:cNvSpPr>
          <p:nvPr>
            <p:ph type="sldNum" sz="quarter" idx="12"/>
          </p:nvPr>
        </p:nvSpPr>
        <p:spPr/>
        <p:txBody>
          <a:bodyPr/>
          <a:lstStyle/>
          <a:p>
            <a:fld id="{1B2C0A51-D84E-4795-97CC-5D1960B01346}" type="slidenum">
              <a:rPr lang="ja-JP" altLang="en-US" smtClean="0"/>
              <a:pPr/>
              <a:t>31</a:t>
            </a:fld>
            <a:endParaRPr lang="ja-JP"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p:cNvPicPr>
            <a:picLocks noChangeAspect="1" noChangeArrowheads="1"/>
          </p:cNvPicPr>
          <p:nvPr/>
        </p:nvPicPr>
        <p:blipFill>
          <a:blip r:embed="rId3" cstate="print"/>
          <a:srcRect l="36225" t="23310" r="34638" b="19991"/>
          <a:stretch>
            <a:fillRect/>
          </a:stretch>
        </p:blipFill>
        <p:spPr bwMode="auto">
          <a:xfrm rot="21315347">
            <a:off x="1121652" y="2110644"/>
            <a:ext cx="3088607" cy="3756414"/>
          </a:xfrm>
          <a:prstGeom prst="rect">
            <a:avLst/>
          </a:prstGeom>
          <a:noFill/>
          <a:ln w="9525">
            <a:noFill/>
            <a:miter lim="800000"/>
            <a:headEnd/>
            <a:tailEnd/>
          </a:ln>
        </p:spPr>
      </p:pic>
      <p:pic>
        <p:nvPicPr>
          <p:cNvPr id="97282" name="Picture 2"/>
          <p:cNvPicPr>
            <a:picLocks noChangeAspect="1" noChangeArrowheads="1"/>
          </p:cNvPicPr>
          <p:nvPr/>
        </p:nvPicPr>
        <p:blipFill>
          <a:blip r:embed="rId4" cstate="print"/>
          <a:srcRect l="36618" t="32760" r="41133" b="26291"/>
          <a:stretch>
            <a:fillRect/>
          </a:stretch>
        </p:blipFill>
        <p:spPr bwMode="auto">
          <a:xfrm>
            <a:off x="4139952" y="2358172"/>
            <a:ext cx="2880320" cy="3313228"/>
          </a:xfrm>
          <a:prstGeom prst="rect">
            <a:avLst/>
          </a:prstGeom>
          <a:noFill/>
          <a:ln w="9525">
            <a:noFill/>
            <a:miter lim="800000"/>
            <a:headEnd/>
            <a:tailEnd/>
          </a:ln>
        </p:spPr>
      </p:pic>
      <p:sp>
        <p:nvSpPr>
          <p:cNvPr id="2" name="タイトル 1"/>
          <p:cNvSpPr>
            <a:spLocks noGrp="1"/>
          </p:cNvSpPr>
          <p:nvPr>
            <p:ph type="title"/>
          </p:nvPr>
        </p:nvSpPr>
        <p:spPr/>
        <p:txBody>
          <a:bodyPr/>
          <a:lstStyle/>
          <a:p>
            <a:r>
              <a:rPr kumimoji="1" lang="en-US" altLang="ja-JP" dirty="0" err="1" smtClean="0"/>
              <a:t>Chignolin</a:t>
            </a:r>
            <a:r>
              <a:rPr kumimoji="1" lang="en-US" altLang="ja-JP" dirty="0" smtClean="0"/>
              <a:t> (GYDPETGTWG)</a:t>
            </a:r>
            <a:endParaRPr kumimoji="1" lang="ja-JP" altLang="en-US" dirty="0"/>
          </a:p>
        </p:txBody>
      </p:sp>
      <p:sp>
        <p:nvSpPr>
          <p:cNvPr id="5" name="テキスト ボックス 4"/>
          <p:cNvSpPr txBox="1"/>
          <p:nvPr/>
        </p:nvSpPr>
        <p:spPr>
          <a:xfrm>
            <a:off x="2699792" y="1412776"/>
            <a:ext cx="3881191" cy="369332"/>
          </a:xfrm>
          <a:prstGeom prst="rect">
            <a:avLst/>
          </a:prstGeom>
          <a:noFill/>
        </p:spPr>
        <p:txBody>
          <a:bodyPr wrap="none" rtlCol="0">
            <a:spAutoFit/>
          </a:bodyPr>
          <a:lstStyle/>
          <a:p>
            <a:r>
              <a:rPr kumimoji="1" lang="en-US" altLang="ja-JP" dirty="0" smtClean="0">
                <a:latin typeface="MS 明朝"/>
              </a:rPr>
              <a:t>☆</a:t>
            </a:r>
            <a:r>
              <a:rPr kumimoji="1" lang="en-US" altLang="ja-JP" dirty="0" smtClean="0"/>
              <a:t>10</a:t>
            </a:r>
            <a:r>
              <a:rPr kumimoji="1" lang="ja-JP" altLang="en-US" dirty="0" smtClean="0"/>
              <a:t>残基の「世界最小」の人工蛋白質</a:t>
            </a:r>
            <a:endParaRPr kumimoji="1" lang="en-US" altLang="ja-JP" dirty="0" smtClean="0"/>
          </a:p>
        </p:txBody>
      </p:sp>
      <p:sp>
        <p:nvSpPr>
          <p:cNvPr id="6" name="テキスト ボックス 5"/>
          <p:cNvSpPr txBox="1"/>
          <p:nvPr/>
        </p:nvSpPr>
        <p:spPr>
          <a:xfrm>
            <a:off x="5152621" y="4941168"/>
            <a:ext cx="601575" cy="369332"/>
          </a:xfrm>
          <a:prstGeom prst="rect">
            <a:avLst/>
          </a:prstGeom>
          <a:noFill/>
        </p:spPr>
        <p:txBody>
          <a:bodyPr wrap="none" rtlCol="0">
            <a:spAutoFit/>
          </a:bodyPr>
          <a:lstStyle/>
          <a:p>
            <a:r>
              <a:rPr lang="en-US" altLang="ja-JP" dirty="0" smtClean="0">
                <a:solidFill>
                  <a:srgbClr val="0000FF"/>
                </a:solidFill>
              </a:rPr>
              <a:t>Trp9</a:t>
            </a:r>
            <a:endParaRPr lang="ja-JP" altLang="en-US" dirty="0">
              <a:solidFill>
                <a:srgbClr val="0000FF"/>
              </a:solidFill>
            </a:endParaRPr>
          </a:p>
        </p:txBody>
      </p:sp>
      <p:sp>
        <p:nvSpPr>
          <p:cNvPr id="7" name="テキスト ボックス 6"/>
          <p:cNvSpPr txBox="1"/>
          <p:nvPr/>
        </p:nvSpPr>
        <p:spPr>
          <a:xfrm>
            <a:off x="5440653" y="3563724"/>
            <a:ext cx="587790" cy="369332"/>
          </a:xfrm>
          <a:prstGeom prst="rect">
            <a:avLst/>
          </a:prstGeom>
          <a:noFill/>
        </p:spPr>
        <p:txBody>
          <a:bodyPr wrap="none" rtlCol="0">
            <a:spAutoFit/>
          </a:bodyPr>
          <a:lstStyle/>
          <a:p>
            <a:r>
              <a:rPr lang="en-US" altLang="ja-JP" dirty="0" smtClean="0">
                <a:solidFill>
                  <a:srgbClr val="0000FF"/>
                </a:solidFill>
              </a:rPr>
              <a:t>Tyr2</a:t>
            </a:r>
            <a:endParaRPr lang="ja-JP" altLang="en-US" dirty="0">
              <a:solidFill>
                <a:srgbClr val="0000FF"/>
              </a:solidFill>
            </a:endParaRPr>
          </a:p>
        </p:txBody>
      </p:sp>
      <p:sp>
        <p:nvSpPr>
          <p:cNvPr id="10" name="テキスト ボックス 9"/>
          <p:cNvSpPr txBox="1"/>
          <p:nvPr/>
        </p:nvSpPr>
        <p:spPr>
          <a:xfrm>
            <a:off x="4244649" y="1979548"/>
            <a:ext cx="3351687" cy="369332"/>
          </a:xfrm>
          <a:prstGeom prst="rect">
            <a:avLst/>
          </a:prstGeom>
          <a:noFill/>
        </p:spPr>
        <p:txBody>
          <a:bodyPr wrap="none" rtlCol="0">
            <a:spAutoFit/>
          </a:bodyPr>
          <a:lstStyle/>
          <a:p>
            <a:r>
              <a:rPr lang="ja-JP" altLang="en-US" dirty="0" smtClean="0"/>
              <a:t>ループ領域</a:t>
            </a:r>
            <a:r>
              <a:rPr kumimoji="1" lang="en-US" altLang="ja-JP" dirty="0" smtClean="0"/>
              <a:t>: Pro4-Glu5-Thr6-Gly7</a:t>
            </a:r>
            <a:endParaRPr kumimoji="1" lang="ja-JP" altLang="en-US" dirty="0"/>
          </a:p>
        </p:txBody>
      </p:sp>
      <p:sp>
        <p:nvSpPr>
          <p:cNvPr id="14" name="円/楕円 13"/>
          <p:cNvSpPr/>
          <p:nvPr/>
        </p:nvSpPr>
        <p:spPr>
          <a:xfrm>
            <a:off x="4211960" y="3150260"/>
            <a:ext cx="2448272" cy="2376264"/>
          </a:xfrm>
          <a:prstGeom prst="ellipse">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112828" y="4221088"/>
            <a:ext cx="3259865" cy="646331"/>
          </a:xfrm>
          <a:prstGeom prst="rect">
            <a:avLst/>
          </a:prstGeom>
          <a:noFill/>
        </p:spPr>
        <p:txBody>
          <a:bodyPr wrap="square" rtlCol="0">
            <a:spAutoFit/>
          </a:bodyPr>
          <a:lstStyle/>
          <a:p>
            <a:r>
              <a:rPr lang="en-US" altLang="ja-JP" dirty="0" smtClean="0">
                <a:solidFill>
                  <a:srgbClr val="0000FF"/>
                </a:solidFill>
              </a:rPr>
              <a:t>“edge-to-face”</a:t>
            </a:r>
            <a:r>
              <a:rPr lang="ja-JP" altLang="en-US" dirty="0" smtClean="0">
                <a:solidFill>
                  <a:srgbClr val="0000FF"/>
                </a:solidFill>
              </a:rPr>
              <a:t>型の</a:t>
            </a:r>
            <a:endParaRPr lang="en-US" altLang="ja-JP" dirty="0" smtClean="0">
              <a:solidFill>
                <a:srgbClr val="0000FF"/>
              </a:solidFill>
            </a:endParaRPr>
          </a:p>
          <a:p>
            <a:r>
              <a:rPr lang="ja-JP" altLang="en-US" dirty="0" smtClean="0">
                <a:solidFill>
                  <a:srgbClr val="0000FF"/>
                </a:solidFill>
              </a:rPr>
              <a:t>   疎水性相互作用</a:t>
            </a:r>
            <a:endParaRPr kumimoji="1" lang="ja-JP" altLang="en-US" dirty="0">
              <a:solidFill>
                <a:srgbClr val="0000FF"/>
              </a:solidFill>
            </a:endParaRPr>
          </a:p>
        </p:txBody>
      </p:sp>
      <p:cxnSp>
        <p:nvCxnSpPr>
          <p:cNvPr id="16" name="直線矢印コネクタ 15"/>
          <p:cNvCxnSpPr/>
          <p:nvPr/>
        </p:nvCxnSpPr>
        <p:spPr>
          <a:xfrm rot="10800000">
            <a:off x="6804249" y="4435523"/>
            <a:ext cx="360040" cy="15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7504" y="5877272"/>
            <a:ext cx="4429156" cy="923330"/>
          </a:xfrm>
          <a:prstGeom prst="rect">
            <a:avLst/>
          </a:prstGeom>
          <a:noFill/>
        </p:spPr>
        <p:txBody>
          <a:bodyPr wrap="square" rtlCol="0">
            <a:spAutoFit/>
          </a:bodyPr>
          <a:lstStyle/>
          <a:p>
            <a:r>
              <a:rPr lang="en-US" altLang="ja-JP" dirty="0" smtClean="0">
                <a:latin typeface="Calibri"/>
              </a:rPr>
              <a:t>·</a:t>
            </a:r>
            <a:r>
              <a:rPr lang="en-US" altLang="ja-JP" dirty="0" smtClean="0"/>
              <a:t>PDBid:1UAO</a:t>
            </a:r>
            <a:endParaRPr kumimoji="1" lang="en-US" altLang="ja-JP" dirty="0" smtClean="0"/>
          </a:p>
          <a:p>
            <a:r>
              <a:rPr lang="en-US" altLang="ja-JP" dirty="0" smtClean="0">
                <a:latin typeface="Calibri"/>
              </a:rPr>
              <a:t>·</a:t>
            </a:r>
            <a:r>
              <a:rPr lang="en-US" altLang="ja-JP" dirty="0" smtClean="0"/>
              <a:t>18 NMR structures  </a:t>
            </a:r>
          </a:p>
          <a:p>
            <a:r>
              <a:rPr lang="en-US" altLang="ja-JP" dirty="0" smtClean="0"/>
              <a:t> </a:t>
            </a:r>
            <a:r>
              <a:rPr lang="en-US" altLang="ja-JP" i="1" dirty="0" smtClean="0"/>
              <a:t>Structure</a:t>
            </a:r>
            <a:r>
              <a:rPr lang="en-US" altLang="ja-JP" dirty="0" smtClean="0"/>
              <a:t> </a:t>
            </a:r>
            <a:r>
              <a:rPr lang="en-US" altLang="ja-JP" b="1" dirty="0" smtClean="0"/>
              <a:t>12</a:t>
            </a:r>
            <a:r>
              <a:rPr lang="en-US" altLang="ja-JP" dirty="0" smtClean="0"/>
              <a:t>:</a:t>
            </a:r>
            <a:r>
              <a:rPr lang="en-US" altLang="ja-JP" b="1" dirty="0" smtClean="0"/>
              <a:t> </a:t>
            </a:r>
            <a:r>
              <a:rPr lang="en-US" altLang="ja-JP" dirty="0" smtClean="0"/>
              <a:t>1507-1518</a:t>
            </a:r>
            <a:r>
              <a:rPr lang="en-US" altLang="ja-JP" b="1" dirty="0" smtClean="0"/>
              <a:t> </a:t>
            </a:r>
            <a:r>
              <a:rPr lang="en-US" altLang="ja-JP" dirty="0" smtClean="0"/>
              <a:t>(2004)</a:t>
            </a:r>
            <a:endParaRPr kumimoji="1" lang="ja-JP" altLang="en-US" dirty="0"/>
          </a:p>
        </p:txBody>
      </p:sp>
      <p:sp>
        <p:nvSpPr>
          <p:cNvPr id="13" name="スライド番号プレースホルダ 12"/>
          <p:cNvSpPr>
            <a:spLocks noGrp="1"/>
          </p:cNvSpPr>
          <p:nvPr>
            <p:ph type="sldNum" sz="quarter" idx="12"/>
          </p:nvPr>
        </p:nvSpPr>
        <p:spPr/>
        <p:txBody>
          <a:bodyPr/>
          <a:lstStyle/>
          <a:p>
            <a:fld id="{1B2C0A51-D84E-4795-97CC-5D1960B01346}" type="slidenum">
              <a:rPr lang="ja-JP" altLang="en-US" smtClean="0"/>
              <a:pPr/>
              <a:t>32</a:t>
            </a:fld>
            <a:endParaRPr lang="ja-JP"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71438" y="1457325"/>
            <a:ext cx="9829154" cy="5212035"/>
          </a:xfrm>
        </p:spPr>
        <p:txBody>
          <a:bodyPr rtlCol="0">
            <a:normAutofit fontScale="77500" lnSpcReduction="20000"/>
          </a:bodyPr>
          <a:lstStyle/>
          <a:p>
            <a:pPr eaLnBrk="1" fontAlgn="auto" hangingPunct="1">
              <a:spcAft>
                <a:spcPts val="0"/>
              </a:spcAft>
              <a:buNone/>
              <a:defRPr/>
            </a:pPr>
            <a:r>
              <a:rPr lang="en-US" altLang="ja-JP" dirty="0" smtClean="0">
                <a:latin typeface="MS 明朝"/>
              </a:rPr>
              <a:t>☆</a:t>
            </a:r>
            <a:r>
              <a:rPr lang="en-US" altLang="ja-JP" u="sng" dirty="0" smtClean="0"/>
              <a:t>CG-</a:t>
            </a:r>
            <a:r>
              <a:rPr lang="ja-JP" altLang="en-US" u="sng" dirty="0" smtClean="0"/>
              <a:t>レプリカ交換</a:t>
            </a:r>
            <a:r>
              <a:rPr lang="en-US" altLang="ja-JP" u="sng" dirty="0" smtClean="0"/>
              <a:t>MD</a:t>
            </a:r>
            <a:r>
              <a:rPr lang="en-US" altLang="ja-JP" dirty="0" smtClean="0"/>
              <a:t> (10</a:t>
            </a:r>
            <a:r>
              <a:rPr lang="ja-JP" altLang="en-US" dirty="0" smtClean="0"/>
              <a:t>レプリカ</a:t>
            </a:r>
            <a:r>
              <a:rPr lang="en-US" altLang="ja-JP" dirty="0" smtClean="0"/>
              <a:t>)</a:t>
            </a:r>
          </a:p>
          <a:p>
            <a:pPr eaLnBrk="1" fontAlgn="auto" hangingPunct="1">
              <a:spcAft>
                <a:spcPts val="0"/>
              </a:spcAft>
              <a:buFont typeface="Arial" pitchFamily="34" charset="0"/>
              <a:buNone/>
              <a:defRPr/>
            </a:pPr>
            <a:r>
              <a:rPr lang="en-US" altLang="ja-JP" dirty="0" smtClean="0"/>
              <a:t>     T=200K,239K,286K,342K,409K,489K,585,700,853 and 1041K</a:t>
            </a:r>
          </a:p>
          <a:p>
            <a:pPr eaLnBrk="1" fontAlgn="auto" hangingPunct="1">
              <a:spcAft>
                <a:spcPts val="0"/>
              </a:spcAft>
              <a:buFont typeface="Arial" pitchFamily="34" charset="0"/>
              <a:buNone/>
              <a:defRPr/>
            </a:pPr>
            <a:r>
              <a:rPr lang="en-US" altLang="ja-JP" dirty="0" smtClean="0"/>
              <a:t>     CG-</a:t>
            </a:r>
            <a:r>
              <a:rPr lang="ja-JP" altLang="en-US" dirty="0" smtClean="0"/>
              <a:t>ポテンシャル</a:t>
            </a:r>
            <a:r>
              <a:rPr lang="en-US" altLang="ja-JP" dirty="0" smtClean="0"/>
              <a:t> </a:t>
            </a:r>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r>
              <a:rPr lang="ja-JP" altLang="en-US" dirty="0" smtClean="0"/>
              <a:t>    </a:t>
            </a:r>
            <a:endParaRPr lang="en-US" altLang="ja-JP" dirty="0" smtClean="0"/>
          </a:p>
          <a:p>
            <a:pPr eaLnBrk="1" fontAlgn="auto" hangingPunct="1">
              <a:spcAft>
                <a:spcPts val="0"/>
              </a:spcAft>
              <a:buFont typeface="Arial" pitchFamily="34" charset="0"/>
              <a:buNone/>
              <a:defRPr/>
            </a:pPr>
            <a:r>
              <a:rPr lang="ja-JP" altLang="en-US" dirty="0" smtClean="0">
                <a:latin typeface="MS 明朝"/>
              </a:rPr>
              <a:t>☆</a:t>
            </a:r>
            <a:r>
              <a:rPr lang="ja-JP" altLang="en-US" u="sng" dirty="0" smtClean="0">
                <a:latin typeface="MS 明朝"/>
              </a:rPr>
              <a:t>独立全原子</a:t>
            </a:r>
            <a:r>
              <a:rPr lang="en-US" altLang="ja-JP" u="sng" dirty="0" smtClean="0"/>
              <a:t>MD </a:t>
            </a:r>
          </a:p>
          <a:p>
            <a:pPr eaLnBrk="1" fontAlgn="auto" hangingPunct="1">
              <a:spcAft>
                <a:spcPts val="0"/>
              </a:spcAft>
              <a:buFont typeface="Arial" pitchFamily="34" charset="0"/>
              <a:buNone/>
              <a:defRPr/>
            </a:pPr>
            <a:r>
              <a:rPr lang="en-US" altLang="ja-JP" dirty="0" smtClean="0"/>
              <a:t>    force-filed AMBER parm99SB </a:t>
            </a:r>
          </a:p>
          <a:p>
            <a:pPr eaLnBrk="1" fontAlgn="auto" hangingPunct="1">
              <a:spcAft>
                <a:spcPts val="0"/>
              </a:spcAft>
              <a:buFont typeface="Arial" pitchFamily="34" charset="0"/>
              <a:buNone/>
              <a:defRPr/>
            </a:pPr>
            <a:r>
              <a:rPr lang="en-US" altLang="ja-JP" dirty="0" smtClean="0"/>
              <a:t>    T=300K, NVT</a:t>
            </a:r>
            <a:r>
              <a:rPr lang="ja-JP" altLang="en-US" dirty="0" smtClean="0"/>
              <a:t>アンサンブル</a:t>
            </a:r>
            <a:endParaRPr lang="en-US" altLang="ja-JP" dirty="0" smtClean="0"/>
          </a:p>
          <a:p>
            <a:pPr eaLnBrk="1" fontAlgn="auto" hangingPunct="1">
              <a:spcAft>
                <a:spcPts val="0"/>
              </a:spcAft>
              <a:buFont typeface="Arial" pitchFamily="34" charset="0"/>
              <a:buNone/>
              <a:defRPr/>
            </a:pPr>
            <a:r>
              <a:rPr lang="en-US" altLang="ja-JP" dirty="0" smtClean="0"/>
              <a:t>    (1421</a:t>
            </a:r>
            <a:r>
              <a:rPr lang="ja-JP" altLang="en-US" dirty="0" smtClean="0"/>
              <a:t>水分子</a:t>
            </a:r>
            <a:r>
              <a:rPr lang="en-US" altLang="ja-JP" dirty="0" smtClean="0"/>
              <a:t>)</a:t>
            </a:r>
          </a:p>
          <a:p>
            <a:pPr>
              <a:buNone/>
              <a:defRPr/>
            </a:pPr>
            <a:r>
              <a:rPr lang="en-US" altLang="ja-JP" dirty="0" smtClean="0"/>
              <a:t>    1 ns×100 runs </a:t>
            </a:r>
          </a:p>
          <a:p>
            <a:pPr>
              <a:buNone/>
              <a:defRPr/>
            </a:pPr>
            <a:r>
              <a:rPr lang="ja-JP" altLang="en-US" dirty="0" smtClean="0"/>
              <a:t>　</a:t>
            </a:r>
            <a:r>
              <a:rPr lang="en-US" altLang="ja-JP" dirty="0" smtClean="0"/>
              <a:t>(C</a:t>
            </a:r>
            <a:r>
              <a:rPr lang="en-US" altLang="ja-JP" sz="2000" dirty="0" smtClean="0">
                <a:latin typeface="Symbol" pitchFamily="18" charset="2"/>
                <a:ea typeface="SimHei" pitchFamily="2" charset="-122"/>
              </a:rPr>
              <a:t>a</a:t>
            </a:r>
            <a:r>
              <a:rPr lang="ja-JP" altLang="en-US" dirty="0" smtClean="0"/>
              <a:t>原子座標に対するばね拘束</a:t>
            </a:r>
            <a:r>
              <a:rPr lang="en-US" altLang="ja-JP" dirty="0" smtClean="0"/>
              <a:t>)</a:t>
            </a:r>
          </a:p>
          <a:p>
            <a:pPr eaLnBrk="1" fontAlgn="auto" hangingPunct="1">
              <a:spcAft>
                <a:spcPts val="0"/>
              </a:spcAft>
              <a:buFont typeface="Arial" pitchFamily="34" charset="0"/>
              <a:buNone/>
              <a:defRPr/>
            </a:pPr>
            <a:endParaRPr lang="ja-JP" altLang="en-US" dirty="0"/>
          </a:p>
        </p:txBody>
      </p:sp>
      <p:sp>
        <p:nvSpPr>
          <p:cNvPr id="6149" name="タイトル 1"/>
          <p:cNvSpPr>
            <a:spLocks noGrp="1"/>
          </p:cNvSpPr>
          <p:nvPr>
            <p:ph type="title"/>
          </p:nvPr>
        </p:nvSpPr>
        <p:spPr/>
        <p:txBody>
          <a:bodyPr/>
          <a:lstStyle/>
          <a:p>
            <a:pPr eaLnBrk="1" hangingPunct="1"/>
            <a:r>
              <a:rPr lang="en-US" altLang="ja-JP" dirty="0" smtClean="0"/>
              <a:t>MSFEL</a:t>
            </a:r>
            <a:r>
              <a:rPr lang="ja-JP" altLang="en-US" dirty="0" smtClean="0"/>
              <a:t>の実装 </a:t>
            </a:r>
            <a:r>
              <a:rPr lang="en-US" altLang="ja-JP" dirty="0" smtClean="0"/>
              <a:t>(</a:t>
            </a:r>
            <a:r>
              <a:rPr lang="en-US" altLang="ja-JP" dirty="0" err="1" smtClean="0"/>
              <a:t>Chignolin</a:t>
            </a:r>
            <a:r>
              <a:rPr lang="en-US" altLang="ja-JP" dirty="0" smtClean="0"/>
              <a:t>)</a:t>
            </a:r>
            <a:endParaRPr lang="ja-JP" altLang="en-US" dirty="0" smtClean="0"/>
          </a:p>
        </p:txBody>
      </p:sp>
      <p:graphicFrame>
        <p:nvGraphicFramePr>
          <p:cNvPr id="6146" name="Object 4"/>
          <p:cNvGraphicFramePr>
            <a:graphicFrameLocks noChangeAspect="1"/>
          </p:cNvGraphicFramePr>
          <p:nvPr/>
        </p:nvGraphicFramePr>
        <p:xfrm>
          <a:off x="214313" y="2847779"/>
          <a:ext cx="8734425" cy="793750"/>
        </p:xfrm>
        <a:graphic>
          <a:graphicData uri="http://schemas.openxmlformats.org/presentationml/2006/ole">
            <p:oleObj spid="_x0000_s33794" name="数式" r:id="rId4" imgW="6286320" imgH="571320" progId="Equation.3">
              <p:embed/>
            </p:oleObj>
          </a:graphicData>
        </a:graphic>
      </p:graphicFrame>
      <p:sp>
        <p:nvSpPr>
          <p:cNvPr id="9" name="テキスト ボックス 114"/>
          <p:cNvSpPr txBox="1">
            <a:spLocks noChangeArrowheads="1"/>
          </p:cNvSpPr>
          <p:nvPr/>
        </p:nvSpPr>
        <p:spPr bwMode="auto">
          <a:xfrm>
            <a:off x="895822" y="3429000"/>
            <a:ext cx="1731962" cy="646112"/>
          </a:xfrm>
          <a:prstGeom prst="rect">
            <a:avLst/>
          </a:prstGeom>
          <a:noFill/>
          <a:ln w="9525">
            <a:noFill/>
            <a:miter lim="800000"/>
            <a:headEnd/>
            <a:tailEnd/>
          </a:ln>
        </p:spPr>
        <p:txBody>
          <a:bodyPr wrap="none">
            <a:spAutoFit/>
          </a:bodyPr>
          <a:lstStyle/>
          <a:p>
            <a:r>
              <a:rPr lang="en-US" altLang="ja-JP" dirty="0">
                <a:solidFill>
                  <a:srgbClr val="0000FF"/>
                </a:solidFill>
                <a:latin typeface="Calibri" pitchFamily="34" charset="0"/>
              </a:rPr>
              <a:t>Bond-stretching </a:t>
            </a:r>
          </a:p>
          <a:p>
            <a:r>
              <a:rPr lang="en-US" altLang="ja-JP" dirty="0">
                <a:solidFill>
                  <a:srgbClr val="0000FF"/>
                </a:solidFill>
                <a:latin typeface="Calibri" pitchFamily="34" charset="0"/>
              </a:rPr>
              <a:t>     interaction</a:t>
            </a:r>
          </a:p>
        </p:txBody>
      </p:sp>
      <p:sp>
        <p:nvSpPr>
          <p:cNvPr id="10" name="テキスト ボックス 115"/>
          <p:cNvSpPr txBox="1">
            <a:spLocks noChangeArrowheads="1"/>
          </p:cNvSpPr>
          <p:nvPr/>
        </p:nvSpPr>
        <p:spPr bwMode="auto">
          <a:xfrm>
            <a:off x="2915816" y="3429000"/>
            <a:ext cx="1604963" cy="646112"/>
          </a:xfrm>
          <a:prstGeom prst="rect">
            <a:avLst/>
          </a:prstGeom>
          <a:noFill/>
          <a:ln w="9525">
            <a:noFill/>
            <a:miter lim="800000"/>
            <a:headEnd/>
            <a:tailEnd/>
          </a:ln>
        </p:spPr>
        <p:txBody>
          <a:bodyPr wrap="none">
            <a:spAutoFit/>
          </a:bodyPr>
          <a:lstStyle/>
          <a:p>
            <a:r>
              <a:rPr lang="en-US" altLang="ja-JP" dirty="0">
                <a:solidFill>
                  <a:srgbClr val="FF0000"/>
                </a:solidFill>
                <a:latin typeface="Calibri" pitchFamily="34" charset="0"/>
              </a:rPr>
              <a:t>Angle-bending </a:t>
            </a:r>
          </a:p>
          <a:p>
            <a:r>
              <a:rPr lang="en-US" altLang="ja-JP" dirty="0">
                <a:solidFill>
                  <a:srgbClr val="FF0000"/>
                </a:solidFill>
                <a:latin typeface="Calibri" pitchFamily="34" charset="0"/>
              </a:rPr>
              <a:t>    interaction</a:t>
            </a:r>
          </a:p>
        </p:txBody>
      </p:sp>
      <p:sp>
        <p:nvSpPr>
          <p:cNvPr id="11" name="テキスト ボックス 116"/>
          <p:cNvSpPr txBox="1">
            <a:spLocks noChangeArrowheads="1"/>
          </p:cNvSpPr>
          <p:nvPr/>
        </p:nvSpPr>
        <p:spPr bwMode="auto">
          <a:xfrm>
            <a:off x="7164288" y="3429000"/>
            <a:ext cx="1651000" cy="646112"/>
          </a:xfrm>
          <a:prstGeom prst="rect">
            <a:avLst/>
          </a:prstGeom>
          <a:noFill/>
          <a:ln w="9525">
            <a:noFill/>
            <a:miter lim="800000"/>
            <a:headEnd/>
            <a:tailEnd/>
          </a:ln>
        </p:spPr>
        <p:txBody>
          <a:bodyPr wrap="none">
            <a:spAutoFit/>
          </a:bodyPr>
          <a:lstStyle/>
          <a:p>
            <a:r>
              <a:rPr lang="en-US" altLang="ja-JP">
                <a:solidFill>
                  <a:srgbClr val="9933FF"/>
                </a:solidFill>
                <a:latin typeface="Calibri" pitchFamily="34" charset="0"/>
              </a:rPr>
              <a:t>Lennard-Jones</a:t>
            </a:r>
            <a:r>
              <a:rPr lang="en-US" altLang="ja-JP">
                <a:latin typeface="Calibri" pitchFamily="34" charset="0"/>
              </a:rPr>
              <a:t> </a:t>
            </a:r>
            <a:r>
              <a:rPr lang="en-US" altLang="ja-JP">
                <a:solidFill>
                  <a:srgbClr val="9933FF"/>
                </a:solidFill>
                <a:latin typeface="Calibri" pitchFamily="34" charset="0"/>
              </a:rPr>
              <a:t> </a:t>
            </a:r>
          </a:p>
          <a:p>
            <a:r>
              <a:rPr lang="en-US" altLang="ja-JP">
                <a:solidFill>
                  <a:srgbClr val="9933FF"/>
                </a:solidFill>
                <a:latin typeface="Calibri" pitchFamily="34" charset="0"/>
              </a:rPr>
              <a:t>    interaction</a:t>
            </a:r>
          </a:p>
        </p:txBody>
      </p:sp>
      <p:sp>
        <p:nvSpPr>
          <p:cNvPr id="12" name="テキスト ボックス 117"/>
          <p:cNvSpPr txBox="1">
            <a:spLocks noChangeArrowheads="1"/>
          </p:cNvSpPr>
          <p:nvPr/>
        </p:nvSpPr>
        <p:spPr bwMode="auto">
          <a:xfrm>
            <a:off x="4860032" y="3430960"/>
            <a:ext cx="2144712" cy="646112"/>
          </a:xfrm>
          <a:prstGeom prst="rect">
            <a:avLst/>
          </a:prstGeom>
          <a:noFill/>
          <a:ln w="9525">
            <a:noFill/>
            <a:miter lim="800000"/>
            <a:headEnd/>
            <a:tailEnd/>
          </a:ln>
        </p:spPr>
        <p:txBody>
          <a:bodyPr wrap="none">
            <a:spAutoFit/>
          </a:bodyPr>
          <a:lstStyle/>
          <a:p>
            <a:r>
              <a:rPr lang="en-US" altLang="ja-JP" dirty="0">
                <a:solidFill>
                  <a:srgbClr val="33CC33"/>
                </a:solidFill>
                <a:latin typeface="Calibri" pitchFamily="34" charset="0"/>
              </a:rPr>
              <a:t>Dihedral-angle</a:t>
            </a:r>
          </a:p>
          <a:p>
            <a:r>
              <a:rPr lang="en-US" altLang="ja-JP" dirty="0">
                <a:solidFill>
                  <a:srgbClr val="33CC33"/>
                </a:solidFill>
                <a:latin typeface="Calibri" pitchFamily="34" charset="0"/>
              </a:rPr>
              <a:t>-bending interaction</a:t>
            </a:r>
          </a:p>
        </p:txBody>
      </p:sp>
      <p:cxnSp>
        <p:nvCxnSpPr>
          <p:cNvPr id="13" name="直線矢印コネクタ 12"/>
          <p:cNvCxnSpPr/>
          <p:nvPr/>
        </p:nvCxnSpPr>
        <p:spPr>
          <a:xfrm rot="5400000">
            <a:off x="1151222" y="2816534"/>
            <a:ext cx="359247"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698715" y="6381328"/>
            <a:ext cx="1063112" cy="369332"/>
          </a:xfrm>
          <a:prstGeom prst="rect">
            <a:avLst/>
          </a:prstGeom>
          <a:noFill/>
        </p:spPr>
        <p:txBody>
          <a:bodyPr wrap="none" rtlCol="0">
            <a:spAutoFit/>
          </a:bodyPr>
          <a:lstStyle/>
          <a:p>
            <a:r>
              <a:rPr kumimoji="1" lang="en-US" altLang="ja-JP" u="sng" dirty="0" err="1" smtClean="0"/>
              <a:t>Chignolin</a:t>
            </a:r>
            <a:endParaRPr kumimoji="1" lang="ja-JP" altLang="en-US" u="sng" dirty="0"/>
          </a:p>
        </p:txBody>
      </p:sp>
      <p:cxnSp>
        <p:nvCxnSpPr>
          <p:cNvPr id="18" name="直線矢印コネクタ 17"/>
          <p:cNvCxnSpPr/>
          <p:nvPr/>
        </p:nvCxnSpPr>
        <p:spPr>
          <a:xfrm rot="5400000" flipH="1" flipV="1">
            <a:off x="6948663" y="4291907"/>
            <a:ext cx="43283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5" cstate="print"/>
          <a:srcRect l="36618" t="32760" r="41133" b="26291"/>
          <a:stretch>
            <a:fillRect/>
          </a:stretch>
        </p:blipFill>
        <p:spPr bwMode="auto">
          <a:xfrm>
            <a:off x="6156176" y="4581128"/>
            <a:ext cx="1627584" cy="1872208"/>
          </a:xfrm>
          <a:prstGeom prst="rect">
            <a:avLst/>
          </a:prstGeom>
          <a:noFill/>
          <a:ln w="9525">
            <a:noFill/>
            <a:miter lim="800000"/>
            <a:headEnd/>
            <a:tailEnd/>
          </a:ln>
        </p:spPr>
      </p:pic>
      <p:sp>
        <p:nvSpPr>
          <p:cNvPr id="20" name="テキスト ボックス 6"/>
          <p:cNvSpPr txBox="1">
            <a:spLocks noChangeArrowheads="1"/>
          </p:cNvSpPr>
          <p:nvPr/>
        </p:nvSpPr>
        <p:spPr bwMode="auto">
          <a:xfrm>
            <a:off x="5743834" y="4006805"/>
            <a:ext cx="1348446" cy="646331"/>
          </a:xfrm>
          <a:prstGeom prst="rect">
            <a:avLst/>
          </a:prstGeom>
          <a:noFill/>
          <a:ln w="9525">
            <a:noFill/>
            <a:miter lim="800000"/>
            <a:headEnd/>
            <a:tailEnd/>
          </a:ln>
        </p:spPr>
        <p:txBody>
          <a:bodyPr wrap="none">
            <a:spAutoFit/>
          </a:bodyPr>
          <a:lstStyle/>
          <a:p>
            <a:r>
              <a:rPr lang="en-US" altLang="ja-JP" dirty="0" smtClean="0"/>
              <a:t>NMR</a:t>
            </a:r>
            <a:r>
              <a:rPr lang="ja-JP" altLang="en-US" dirty="0" smtClean="0"/>
              <a:t>構造の</a:t>
            </a:r>
            <a:endParaRPr lang="en-US" altLang="ja-JP" dirty="0" smtClean="0"/>
          </a:p>
          <a:p>
            <a:r>
              <a:rPr lang="en-US" altLang="ja-JP" dirty="0" smtClean="0"/>
              <a:t>C</a:t>
            </a:r>
            <a:r>
              <a:rPr lang="en-US" altLang="ja-JP" sz="1200" dirty="0" smtClean="0">
                <a:latin typeface="Symbol" pitchFamily="18" charset="2"/>
                <a:ea typeface="SimHei" pitchFamily="2" charset="-122"/>
              </a:rPr>
              <a:t>a</a:t>
            </a:r>
            <a:r>
              <a:rPr lang="ja-JP" altLang="en-US" dirty="0" smtClean="0"/>
              <a:t>原子座標</a:t>
            </a:r>
            <a:endParaRPr lang="ja-JP" altLang="en-US" dirty="0"/>
          </a:p>
        </p:txBody>
      </p:sp>
      <p:graphicFrame>
        <p:nvGraphicFramePr>
          <p:cNvPr id="33796" name="Object 4"/>
          <p:cNvGraphicFramePr>
            <a:graphicFrameLocks noChangeAspect="1"/>
          </p:cNvGraphicFramePr>
          <p:nvPr/>
        </p:nvGraphicFramePr>
        <p:xfrm>
          <a:off x="369888" y="6415088"/>
          <a:ext cx="5418137" cy="398462"/>
        </p:xfrm>
        <a:graphic>
          <a:graphicData uri="http://schemas.openxmlformats.org/presentationml/2006/ole">
            <p:oleObj spid="_x0000_s33796" name="数式" r:id="rId6" imgW="3288960" imgH="241200" progId="Equation.3">
              <p:embed/>
            </p:oleObj>
          </a:graphicData>
        </a:graphic>
      </p:graphicFrame>
      <p:sp>
        <p:nvSpPr>
          <p:cNvPr id="17" name="スライド番号プレースホルダ 16"/>
          <p:cNvSpPr>
            <a:spLocks noGrp="1"/>
          </p:cNvSpPr>
          <p:nvPr>
            <p:ph type="sldNum" sz="quarter" idx="12"/>
          </p:nvPr>
        </p:nvSpPr>
        <p:spPr/>
        <p:txBody>
          <a:bodyPr/>
          <a:lstStyle/>
          <a:p>
            <a:fld id="{1B2C0A51-D84E-4795-97CC-5D1960B01346}" type="slidenum">
              <a:rPr lang="ja-JP" altLang="en-US" smtClean="0"/>
              <a:pPr/>
              <a:t>33</a:t>
            </a:fld>
            <a:endParaRPr lang="ja-JP"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タイトル 1"/>
          <p:cNvSpPr>
            <a:spLocks noGrp="1"/>
          </p:cNvSpPr>
          <p:nvPr>
            <p:ph type="title"/>
          </p:nvPr>
        </p:nvSpPr>
        <p:spPr>
          <a:xfrm>
            <a:off x="428625" y="71438"/>
            <a:ext cx="8229600" cy="1143000"/>
          </a:xfrm>
        </p:spPr>
        <p:txBody>
          <a:bodyPr/>
          <a:lstStyle/>
          <a:p>
            <a:pPr eaLnBrk="1" hangingPunct="1"/>
            <a:r>
              <a:rPr lang="ja-JP" altLang="en-US" dirty="0" smtClean="0"/>
              <a:t>レプリカ交換</a:t>
            </a:r>
            <a:r>
              <a:rPr lang="en-US" altLang="ja-JP" dirty="0" smtClean="0"/>
              <a:t>MD</a:t>
            </a:r>
            <a:endParaRPr lang="ja-JP" altLang="en-US" dirty="0" smtClean="0"/>
          </a:p>
        </p:txBody>
      </p:sp>
      <p:grpSp>
        <p:nvGrpSpPr>
          <p:cNvPr id="2" name="グループ化 55"/>
          <p:cNvGrpSpPr>
            <a:grpSpLocks/>
          </p:cNvGrpSpPr>
          <p:nvPr/>
        </p:nvGrpSpPr>
        <p:grpSpPr bwMode="auto">
          <a:xfrm>
            <a:off x="467544" y="3212975"/>
            <a:ext cx="8246676" cy="3300480"/>
            <a:chOff x="290434" y="3343150"/>
            <a:chExt cx="8247577" cy="3300480"/>
          </a:xfrm>
        </p:grpSpPr>
        <p:grpSp>
          <p:nvGrpSpPr>
            <p:cNvPr id="4" name="グループ化 78"/>
            <p:cNvGrpSpPr>
              <a:grpSpLocks/>
            </p:cNvGrpSpPr>
            <p:nvPr/>
          </p:nvGrpSpPr>
          <p:grpSpPr bwMode="auto">
            <a:xfrm>
              <a:off x="650513" y="3343150"/>
              <a:ext cx="7887498" cy="3300480"/>
              <a:chOff x="573669" y="2570020"/>
              <a:chExt cx="7888171" cy="3299956"/>
            </a:xfrm>
          </p:grpSpPr>
          <p:sp>
            <p:nvSpPr>
              <p:cNvPr id="3" name="AutoShape 62"/>
              <p:cNvSpPr>
                <a:spLocks noChangeArrowheads="1"/>
              </p:cNvSpPr>
              <p:nvPr/>
            </p:nvSpPr>
            <p:spPr bwMode="auto">
              <a:xfrm>
                <a:off x="1857710" y="2571733"/>
                <a:ext cx="1159101" cy="5460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1</a:t>
                </a:r>
                <a:endParaRPr lang="en-US" altLang="ja-JP" b="1" dirty="0">
                  <a:solidFill>
                    <a:srgbClr val="000000"/>
                  </a:solidFill>
                </a:endParaRPr>
              </a:p>
            </p:txBody>
          </p:sp>
          <p:sp>
            <p:nvSpPr>
              <p:cNvPr id="7" name="AutoShape 62"/>
              <p:cNvSpPr>
                <a:spLocks noChangeArrowheads="1"/>
              </p:cNvSpPr>
              <p:nvPr/>
            </p:nvSpPr>
            <p:spPr bwMode="auto">
              <a:xfrm>
                <a:off x="1857710" y="3285994"/>
                <a:ext cx="1159101" cy="54601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2</a:t>
                </a:r>
                <a:endParaRPr lang="en-US" altLang="ja-JP" b="1" dirty="0">
                  <a:solidFill>
                    <a:srgbClr val="000000"/>
                  </a:solidFill>
                </a:endParaRPr>
              </a:p>
            </p:txBody>
          </p:sp>
          <p:sp>
            <p:nvSpPr>
              <p:cNvPr id="8" name="AutoShape 62"/>
              <p:cNvSpPr>
                <a:spLocks noChangeArrowheads="1"/>
              </p:cNvSpPr>
              <p:nvPr/>
            </p:nvSpPr>
            <p:spPr bwMode="auto">
              <a:xfrm>
                <a:off x="1857710" y="4714517"/>
                <a:ext cx="1159101" cy="546013"/>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4</a:t>
                </a:r>
                <a:endParaRPr lang="en-US" altLang="ja-JP" b="1" dirty="0">
                  <a:solidFill>
                    <a:srgbClr val="000000"/>
                  </a:solidFill>
                </a:endParaRPr>
              </a:p>
            </p:txBody>
          </p:sp>
          <p:sp>
            <p:nvSpPr>
              <p:cNvPr id="9" name="AutoShape 62"/>
              <p:cNvSpPr>
                <a:spLocks noChangeArrowheads="1"/>
              </p:cNvSpPr>
              <p:nvPr/>
            </p:nvSpPr>
            <p:spPr bwMode="auto">
              <a:xfrm>
                <a:off x="1857710" y="4000256"/>
                <a:ext cx="1159101" cy="546013"/>
              </a:xfrm>
              <a:prstGeom prst="roundRect">
                <a:avLst>
                  <a:gd name="adj" fmla="val 16667"/>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3</a:t>
                </a:r>
                <a:endParaRPr lang="en-US" altLang="ja-JP" b="1" dirty="0">
                  <a:solidFill>
                    <a:srgbClr val="000000"/>
                  </a:solidFill>
                </a:endParaRPr>
              </a:p>
            </p:txBody>
          </p:sp>
          <p:sp>
            <p:nvSpPr>
              <p:cNvPr id="2070" name="テキスト ボックス 10"/>
              <p:cNvSpPr txBox="1">
                <a:spLocks noChangeArrowheads="1"/>
              </p:cNvSpPr>
              <p:nvPr/>
            </p:nvSpPr>
            <p:spPr bwMode="auto">
              <a:xfrm>
                <a:off x="573669" y="2704724"/>
                <a:ext cx="991170" cy="369273"/>
              </a:xfrm>
              <a:prstGeom prst="rect">
                <a:avLst/>
              </a:prstGeom>
              <a:noFill/>
              <a:ln w="9525">
                <a:noFill/>
                <a:miter lim="800000"/>
                <a:headEnd/>
                <a:tailEnd/>
              </a:ln>
            </p:spPr>
            <p:txBody>
              <a:bodyPr wrap="none">
                <a:spAutoFit/>
              </a:bodyPr>
              <a:lstStyle/>
              <a:p>
                <a:r>
                  <a:rPr lang="ja-JP" altLang="en-US" dirty="0" smtClean="0">
                    <a:latin typeface="Calibri" pitchFamily="34" charset="0"/>
                  </a:rPr>
                  <a:t>温度</a:t>
                </a:r>
                <a:r>
                  <a:rPr lang="en-US" altLang="ja-JP" dirty="0" smtClean="0">
                    <a:latin typeface="Calibri" pitchFamily="34" charset="0"/>
                  </a:rPr>
                  <a:t>: </a:t>
                </a:r>
                <a:r>
                  <a:rPr lang="en-US" altLang="ja-JP" dirty="0">
                    <a:latin typeface="Calibri" pitchFamily="34" charset="0"/>
                  </a:rPr>
                  <a:t>T1</a:t>
                </a:r>
                <a:endParaRPr lang="ja-JP" altLang="en-US" dirty="0">
                  <a:latin typeface="Calibri" pitchFamily="34" charset="0"/>
                </a:endParaRPr>
              </a:p>
            </p:txBody>
          </p:sp>
          <p:sp>
            <p:nvSpPr>
              <p:cNvPr id="2071" name="テキスト ボックス 11"/>
              <p:cNvSpPr txBox="1">
                <a:spLocks noChangeArrowheads="1"/>
              </p:cNvSpPr>
              <p:nvPr/>
            </p:nvSpPr>
            <p:spPr bwMode="auto">
              <a:xfrm>
                <a:off x="573669" y="3361983"/>
                <a:ext cx="991170" cy="369273"/>
              </a:xfrm>
              <a:prstGeom prst="rect">
                <a:avLst/>
              </a:prstGeom>
              <a:noFill/>
              <a:ln w="9525">
                <a:noFill/>
                <a:miter lim="800000"/>
                <a:headEnd/>
                <a:tailEnd/>
              </a:ln>
            </p:spPr>
            <p:txBody>
              <a:bodyPr wrap="none">
                <a:spAutoFit/>
              </a:bodyPr>
              <a:lstStyle/>
              <a:p>
                <a:r>
                  <a:rPr lang="ja-JP" altLang="en-US" dirty="0" smtClean="0">
                    <a:latin typeface="Calibri" pitchFamily="34" charset="0"/>
                  </a:rPr>
                  <a:t>温度</a:t>
                </a:r>
                <a:r>
                  <a:rPr lang="en-US" altLang="ja-JP" dirty="0" smtClean="0">
                    <a:latin typeface="Calibri" pitchFamily="34" charset="0"/>
                  </a:rPr>
                  <a:t>: </a:t>
                </a:r>
                <a:r>
                  <a:rPr lang="en-US" altLang="ja-JP" dirty="0">
                    <a:latin typeface="Calibri" pitchFamily="34" charset="0"/>
                  </a:rPr>
                  <a:t>T2</a:t>
                </a:r>
                <a:endParaRPr lang="ja-JP" altLang="en-US" dirty="0">
                  <a:latin typeface="Calibri" pitchFamily="34" charset="0"/>
                </a:endParaRPr>
              </a:p>
            </p:txBody>
          </p:sp>
          <p:sp>
            <p:nvSpPr>
              <p:cNvPr id="2072" name="テキスト ボックス 12"/>
              <p:cNvSpPr txBox="1">
                <a:spLocks noChangeArrowheads="1"/>
              </p:cNvSpPr>
              <p:nvPr/>
            </p:nvSpPr>
            <p:spPr bwMode="auto">
              <a:xfrm>
                <a:off x="573669" y="4059800"/>
                <a:ext cx="938260" cy="369273"/>
              </a:xfrm>
              <a:prstGeom prst="rect">
                <a:avLst/>
              </a:prstGeom>
              <a:noFill/>
              <a:ln w="9525">
                <a:noFill/>
                <a:miter lim="800000"/>
                <a:headEnd/>
                <a:tailEnd/>
              </a:ln>
            </p:spPr>
            <p:txBody>
              <a:bodyPr wrap="none">
                <a:spAutoFit/>
              </a:bodyPr>
              <a:lstStyle/>
              <a:p>
                <a:r>
                  <a:rPr lang="ja-JP" altLang="en-US" dirty="0" smtClean="0">
                    <a:latin typeface="Calibri" pitchFamily="34" charset="0"/>
                  </a:rPr>
                  <a:t>温度</a:t>
                </a:r>
                <a:r>
                  <a:rPr lang="en-US" altLang="ja-JP" dirty="0" smtClean="0">
                    <a:latin typeface="Calibri" pitchFamily="34" charset="0"/>
                  </a:rPr>
                  <a:t>:</a:t>
                </a:r>
                <a:r>
                  <a:rPr lang="en-US" altLang="ja-JP" dirty="0">
                    <a:latin typeface="Calibri" pitchFamily="34" charset="0"/>
                  </a:rPr>
                  <a:t>T3</a:t>
                </a:r>
                <a:endParaRPr lang="ja-JP" altLang="en-US" dirty="0">
                  <a:latin typeface="Calibri" pitchFamily="34" charset="0"/>
                </a:endParaRPr>
              </a:p>
            </p:txBody>
          </p:sp>
          <p:sp>
            <p:nvSpPr>
              <p:cNvPr id="2073" name="テキスト ボックス 13"/>
              <p:cNvSpPr txBox="1">
                <a:spLocks noChangeArrowheads="1"/>
              </p:cNvSpPr>
              <p:nvPr/>
            </p:nvSpPr>
            <p:spPr bwMode="auto">
              <a:xfrm>
                <a:off x="573669" y="4792624"/>
                <a:ext cx="991170" cy="369273"/>
              </a:xfrm>
              <a:prstGeom prst="rect">
                <a:avLst/>
              </a:prstGeom>
              <a:noFill/>
              <a:ln w="9525">
                <a:noFill/>
                <a:miter lim="800000"/>
                <a:headEnd/>
                <a:tailEnd/>
              </a:ln>
            </p:spPr>
            <p:txBody>
              <a:bodyPr wrap="none">
                <a:spAutoFit/>
              </a:bodyPr>
              <a:lstStyle/>
              <a:p>
                <a:r>
                  <a:rPr lang="ja-JP" altLang="en-US" dirty="0" smtClean="0">
                    <a:latin typeface="Calibri" pitchFamily="34" charset="0"/>
                  </a:rPr>
                  <a:t>温度</a:t>
                </a:r>
                <a:r>
                  <a:rPr lang="en-US" altLang="ja-JP" dirty="0" smtClean="0">
                    <a:latin typeface="Calibri" pitchFamily="34" charset="0"/>
                  </a:rPr>
                  <a:t>: </a:t>
                </a:r>
                <a:r>
                  <a:rPr lang="en-US" altLang="ja-JP" dirty="0">
                    <a:latin typeface="Calibri" pitchFamily="34" charset="0"/>
                  </a:rPr>
                  <a:t>T4</a:t>
                </a:r>
                <a:endParaRPr lang="ja-JP" altLang="en-US" dirty="0">
                  <a:latin typeface="Calibri" pitchFamily="34" charset="0"/>
                </a:endParaRPr>
              </a:p>
            </p:txBody>
          </p:sp>
          <p:cxnSp>
            <p:nvCxnSpPr>
              <p:cNvPr id="17" name="直線矢印コネクタ 16"/>
              <p:cNvCxnSpPr/>
              <p:nvPr/>
            </p:nvCxnSpPr>
            <p:spPr>
              <a:xfrm>
                <a:off x="1818015" y="5714484"/>
                <a:ext cx="6040026"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75" name="テキスト ボックス 19"/>
              <p:cNvSpPr txBox="1">
                <a:spLocks noChangeArrowheads="1"/>
              </p:cNvSpPr>
              <p:nvPr/>
            </p:nvSpPr>
            <p:spPr bwMode="auto">
              <a:xfrm>
                <a:off x="7815383" y="5500703"/>
                <a:ext cx="646457" cy="369273"/>
              </a:xfrm>
              <a:prstGeom prst="rect">
                <a:avLst/>
              </a:prstGeom>
              <a:noFill/>
              <a:ln w="9525">
                <a:noFill/>
                <a:miter lim="800000"/>
                <a:headEnd/>
                <a:tailEnd/>
              </a:ln>
            </p:spPr>
            <p:txBody>
              <a:bodyPr wrap="none">
                <a:spAutoFit/>
              </a:bodyPr>
              <a:lstStyle/>
              <a:p>
                <a:r>
                  <a:rPr lang="ja-JP" altLang="en-US" dirty="0" smtClean="0">
                    <a:latin typeface="Calibri" pitchFamily="34" charset="0"/>
                  </a:rPr>
                  <a:t>時間</a:t>
                </a:r>
                <a:endParaRPr lang="ja-JP" altLang="en-US" dirty="0">
                  <a:latin typeface="Calibri" pitchFamily="34" charset="0"/>
                </a:endParaRPr>
              </a:p>
            </p:txBody>
          </p:sp>
          <p:sp>
            <p:nvSpPr>
              <p:cNvPr id="2076" name="テキスト ボックス 20"/>
              <p:cNvSpPr txBox="1">
                <a:spLocks noChangeArrowheads="1"/>
              </p:cNvSpPr>
              <p:nvPr/>
            </p:nvSpPr>
            <p:spPr bwMode="auto">
              <a:xfrm>
                <a:off x="2143622" y="5286388"/>
                <a:ext cx="570990" cy="369332"/>
              </a:xfrm>
              <a:prstGeom prst="rect">
                <a:avLst/>
              </a:prstGeom>
              <a:noFill/>
              <a:ln w="9525">
                <a:noFill/>
                <a:miter lim="800000"/>
                <a:headEnd/>
                <a:tailEnd/>
              </a:ln>
            </p:spPr>
            <p:txBody>
              <a:bodyPr wrap="none">
                <a:spAutoFit/>
              </a:bodyPr>
              <a:lstStyle/>
              <a:p>
                <a:r>
                  <a:rPr lang="en-US" altLang="ja-JP">
                    <a:latin typeface="Calibri" pitchFamily="34" charset="0"/>
                  </a:rPr>
                  <a:t>t=t0</a:t>
                </a:r>
                <a:endParaRPr lang="ja-JP" altLang="en-US">
                  <a:latin typeface="Calibri" pitchFamily="34" charset="0"/>
                </a:endParaRPr>
              </a:p>
            </p:txBody>
          </p:sp>
          <p:cxnSp>
            <p:nvCxnSpPr>
              <p:cNvPr id="23" name="直線矢印コネクタ 22"/>
              <p:cNvCxnSpPr>
                <a:stCxn id="7" idx="3"/>
                <a:endCxn id="30" idx="1"/>
              </p:cNvCxnSpPr>
              <p:nvPr/>
            </p:nvCxnSpPr>
            <p:spPr>
              <a:xfrm flipV="1">
                <a:off x="3016810" y="2844739"/>
                <a:ext cx="824073" cy="7142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3" idx="3"/>
                <a:endCxn id="28" idx="1"/>
              </p:cNvCxnSpPr>
              <p:nvPr/>
            </p:nvCxnSpPr>
            <p:spPr>
              <a:xfrm>
                <a:off x="3016810" y="2844739"/>
                <a:ext cx="824073" cy="7396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3"/>
                <a:endCxn id="31" idx="1"/>
              </p:cNvCxnSpPr>
              <p:nvPr/>
            </p:nvCxnSpPr>
            <p:spPr>
              <a:xfrm flipV="1">
                <a:off x="3016810" y="4273263"/>
                <a:ext cx="824073" cy="714262"/>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9" idx="3"/>
                <a:endCxn id="32" idx="1"/>
              </p:cNvCxnSpPr>
              <p:nvPr/>
            </p:nvCxnSpPr>
            <p:spPr>
              <a:xfrm>
                <a:off x="3016810" y="4273263"/>
                <a:ext cx="824073" cy="739658"/>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AutoShape 62"/>
              <p:cNvSpPr>
                <a:spLocks noChangeArrowheads="1"/>
              </p:cNvSpPr>
              <p:nvPr/>
            </p:nvSpPr>
            <p:spPr bwMode="auto">
              <a:xfrm>
                <a:off x="3840884" y="3311390"/>
                <a:ext cx="1159101" cy="5460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1</a:t>
                </a:r>
                <a:endParaRPr lang="en-US" altLang="ja-JP" b="1" dirty="0">
                  <a:solidFill>
                    <a:srgbClr val="000000"/>
                  </a:solidFill>
                </a:endParaRPr>
              </a:p>
            </p:txBody>
          </p:sp>
          <p:sp>
            <p:nvSpPr>
              <p:cNvPr id="30" name="AutoShape 62"/>
              <p:cNvSpPr>
                <a:spLocks noChangeArrowheads="1"/>
              </p:cNvSpPr>
              <p:nvPr/>
            </p:nvSpPr>
            <p:spPr bwMode="auto">
              <a:xfrm>
                <a:off x="3840884" y="2571733"/>
                <a:ext cx="1159101" cy="54601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2</a:t>
                </a:r>
                <a:endParaRPr lang="en-US" altLang="ja-JP" b="1" dirty="0">
                  <a:solidFill>
                    <a:srgbClr val="000000"/>
                  </a:solidFill>
                </a:endParaRPr>
              </a:p>
            </p:txBody>
          </p:sp>
          <p:sp>
            <p:nvSpPr>
              <p:cNvPr id="31" name="AutoShape 62"/>
              <p:cNvSpPr>
                <a:spLocks noChangeArrowheads="1"/>
              </p:cNvSpPr>
              <p:nvPr/>
            </p:nvSpPr>
            <p:spPr bwMode="auto">
              <a:xfrm>
                <a:off x="3840884" y="4000256"/>
                <a:ext cx="1159101" cy="546013"/>
              </a:xfrm>
              <a:prstGeom prst="roundRect">
                <a:avLst>
                  <a:gd name="adj" fmla="val 16667"/>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3</a:t>
                </a:r>
                <a:endParaRPr lang="en-US" altLang="ja-JP" b="1" dirty="0">
                  <a:solidFill>
                    <a:srgbClr val="000000"/>
                  </a:solidFill>
                </a:endParaRPr>
              </a:p>
            </p:txBody>
          </p:sp>
          <p:sp>
            <p:nvSpPr>
              <p:cNvPr id="32" name="AutoShape 62"/>
              <p:cNvSpPr>
                <a:spLocks noChangeArrowheads="1"/>
              </p:cNvSpPr>
              <p:nvPr/>
            </p:nvSpPr>
            <p:spPr bwMode="auto">
              <a:xfrm>
                <a:off x="3840884" y="4739913"/>
                <a:ext cx="1159101" cy="546013"/>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4</a:t>
                </a:r>
                <a:endParaRPr lang="en-US" altLang="ja-JP" b="1" dirty="0">
                  <a:solidFill>
                    <a:srgbClr val="000000"/>
                  </a:solidFill>
                </a:endParaRPr>
              </a:p>
            </p:txBody>
          </p:sp>
          <p:sp>
            <p:nvSpPr>
              <p:cNvPr id="2085" name="テキスト ボックス 32"/>
              <p:cNvSpPr txBox="1">
                <a:spLocks noChangeArrowheads="1"/>
              </p:cNvSpPr>
              <p:nvPr/>
            </p:nvSpPr>
            <p:spPr bwMode="auto">
              <a:xfrm>
                <a:off x="3166462" y="2570020"/>
                <a:ext cx="543845" cy="307728"/>
              </a:xfrm>
              <a:prstGeom prst="rect">
                <a:avLst/>
              </a:prstGeom>
              <a:noFill/>
              <a:ln w="9525">
                <a:noFill/>
                <a:miter lim="800000"/>
                <a:headEnd/>
                <a:tailEnd/>
              </a:ln>
            </p:spPr>
            <p:txBody>
              <a:bodyPr wrap="none">
                <a:spAutoFit/>
              </a:bodyPr>
              <a:lstStyle/>
              <a:p>
                <a:r>
                  <a:rPr lang="ja-JP" altLang="en-US" sz="1400" dirty="0" smtClean="0">
                    <a:latin typeface="Calibri" pitchFamily="34" charset="0"/>
                  </a:rPr>
                  <a:t>交換</a:t>
                </a:r>
                <a:endParaRPr lang="ja-JP" altLang="en-US" sz="1400" dirty="0">
                  <a:latin typeface="Calibri" pitchFamily="34" charset="0"/>
                </a:endParaRPr>
              </a:p>
            </p:txBody>
          </p:sp>
          <p:sp>
            <p:nvSpPr>
              <p:cNvPr id="2087" name="テキスト ボックス 38"/>
              <p:cNvSpPr txBox="1">
                <a:spLocks noChangeArrowheads="1"/>
              </p:cNvSpPr>
              <p:nvPr/>
            </p:nvSpPr>
            <p:spPr bwMode="auto">
              <a:xfrm>
                <a:off x="4143886" y="5286388"/>
                <a:ext cx="570990" cy="369332"/>
              </a:xfrm>
              <a:prstGeom prst="rect">
                <a:avLst/>
              </a:prstGeom>
              <a:noFill/>
              <a:ln w="9525">
                <a:noFill/>
                <a:miter lim="800000"/>
                <a:headEnd/>
                <a:tailEnd/>
              </a:ln>
            </p:spPr>
            <p:txBody>
              <a:bodyPr wrap="none">
                <a:spAutoFit/>
              </a:bodyPr>
              <a:lstStyle/>
              <a:p>
                <a:r>
                  <a:rPr lang="en-US" altLang="ja-JP">
                    <a:latin typeface="Calibri" pitchFamily="34" charset="0"/>
                  </a:rPr>
                  <a:t>t=t1</a:t>
                </a:r>
                <a:endParaRPr lang="ja-JP" altLang="en-US">
                  <a:latin typeface="Calibri" pitchFamily="34" charset="0"/>
                </a:endParaRPr>
              </a:p>
            </p:txBody>
          </p:sp>
          <p:sp>
            <p:nvSpPr>
              <p:cNvPr id="40" name="AutoShape 62"/>
              <p:cNvSpPr>
                <a:spLocks noChangeArrowheads="1"/>
              </p:cNvSpPr>
              <p:nvPr/>
            </p:nvSpPr>
            <p:spPr bwMode="auto">
              <a:xfrm>
                <a:off x="5841523" y="2571733"/>
                <a:ext cx="1159101" cy="54601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2</a:t>
                </a:r>
                <a:endParaRPr lang="en-US" altLang="ja-JP" b="1" dirty="0">
                  <a:solidFill>
                    <a:srgbClr val="000000"/>
                  </a:solidFill>
                </a:endParaRPr>
              </a:p>
            </p:txBody>
          </p:sp>
          <p:cxnSp>
            <p:nvCxnSpPr>
              <p:cNvPr id="42" name="直線矢印コネクタ 41"/>
              <p:cNvCxnSpPr>
                <a:stCxn id="30" idx="3"/>
                <a:endCxn id="40" idx="1"/>
              </p:cNvCxnSpPr>
              <p:nvPr/>
            </p:nvCxnSpPr>
            <p:spPr>
              <a:xfrm>
                <a:off x="4999984" y="2844739"/>
                <a:ext cx="841539" cy="1587"/>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endCxn id="46" idx="1"/>
              </p:cNvCxnSpPr>
              <p:nvPr/>
            </p:nvCxnSpPr>
            <p:spPr>
              <a:xfrm>
                <a:off x="4999984" y="5000222"/>
                <a:ext cx="841539" cy="12698"/>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6" name="AutoShape 62"/>
              <p:cNvSpPr>
                <a:spLocks noChangeArrowheads="1"/>
              </p:cNvSpPr>
              <p:nvPr/>
            </p:nvSpPr>
            <p:spPr bwMode="auto">
              <a:xfrm>
                <a:off x="5841523" y="4739913"/>
                <a:ext cx="1159101" cy="546013"/>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4</a:t>
                </a:r>
                <a:endParaRPr lang="en-US" altLang="ja-JP" b="1" dirty="0">
                  <a:solidFill>
                    <a:srgbClr val="000000"/>
                  </a:solidFill>
                </a:endParaRPr>
              </a:p>
            </p:txBody>
          </p:sp>
          <p:sp>
            <p:nvSpPr>
              <p:cNvPr id="47" name="AutoShape 62"/>
              <p:cNvSpPr>
                <a:spLocks noChangeArrowheads="1"/>
              </p:cNvSpPr>
              <p:nvPr/>
            </p:nvSpPr>
            <p:spPr bwMode="auto">
              <a:xfrm>
                <a:off x="5841523" y="3357420"/>
                <a:ext cx="1159101" cy="546013"/>
              </a:xfrm>
              <a:prstGeom prst="roundRect">
                <a:avLst>
                  <a:gd name="adj" fmla="val 16667"/>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3</a:t>
                </a:r>
                <a:endParaRPr lang="en-US" altLang="ja-JP" b="1" dirty="0">
                  <a:solidFill>
                    <a:srgbClr val="000000"/>
                  </a:solidFill>
                </a:endParaRPr>
              </a:p>
            </p:txBody>
          </p:sp>
          <p:sp>
            <p:nvSpPr>
              <p:cNvPr id="48" name="AutoShape 62"/>
              <p:cNvSpPr>
                <a:spLocks noChangeArrowheads="1"/>
              </p:cNvSpPr>
              <p:nvPr/>
            </p:nvSpPr>
            <p:spPr bwMode="auto">
              <a:xfrm>
                <a:off x="5841523" y="4025652"/>
                <a:ext cx="1159101" cy="5460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ja-JP" altLang="en-US" b="1" dirty="0" smtClean="0">
                    <a:solidFill>
                      <a:srgbClr val="000000"/>
                    </a:solidFill>
                  </a:rPr>
                  <a:t>レプリカ</a:t>
                </a:r>
                <a:r>
                  <a:rPr lang="en-US" altLang="ja-JP" b="1" dirty="0" smtClean="0">
                    <a:solidFill>
                      <a:srgbClr val="000000"/>
                    </a:solidFill>
                  </a:rPr>
                  <a:t>1</a:t>
                </a:r>
                <a:endParaRPr lang="en-US" altLang="ja-JP" b="1" dirty="0">
                  <a:solidFill>
                    <a:srgbClr val="000000"/>
                  </a:solidFill>
                </a:endParaRPr>
              </a:p>
            </p:txBody>
          </p:sp>
          <p:cxnSp>
            <p:nvCxnSpPr>
              <p:cNvPr id="51" name="直線矢印コネクタ 50"/>
              <p:cNvCxnSpPr/>
              <p:nvPr/>
            </p:nvCxnSpPr>
            <p:spPr>
              <a:xfrm flipV="1">
                <a:off x="4999984" y="3571699"/>
                <a:ext cx="857417" cy="76029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endCxn id="48" idx="1"/>
              </p:cNvCxnSpPr>
              <p:nvPr/>
            </p:nvCxnSpPr>
            <p:spPr>
              <a:xfrm>
                <a:off x="4999984" y="3643125"/>
                <a:ext cx="841539" cy="6555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97" name="テキスト ボックス 63"/>
              <p:cNvSpPr txBox="1">
                <a:spLocks noChangeArrowheads="1"/>
              </p:cNvSpPr>
              <p:nvPr/>
            </p:nvSpPr>
            <p:spPr bwMode="auto">
              <a:xfrm>
                <a:off x="6143636" y="5286388"/>
                <a:ext cx="570990" cy="369332"/>
              </a:xfrm>
              <a:prstGeom prst="rect">
                <a:avLst/>
              </a:prstGeom>
              <a:noFill/>
              <a:ln w="9525">
                <a:noFill/>
                <a:miter lim="800000"/>
                <a:headEnd/>
                <a:tailEnd/>
              </a:ln>
            </p:spPr>
            <p:txBody>
              <a:bodyPr wrap="none">
                <a:spAutoFit/>
              </a:bodyPr>
              <a:lstStyle/>
              <a:p>
                <a:r>
                  <a:rPr lang="en-US" altLang="ja-JP">
                    <a:latin typeface="Calibri" pitchFamily="34" charset="0"/>
                  </a:rPr>
                  <a:t>t=t2</a:t>
                </a:r>
                <a:endParaRPr lang="ja-JP" altLang="en-US">
                  <a:latin typeface="Calibri" pitchFamily="34" charset="0"/>
                </a:endParaRPr>
              </a:p>
            </p:txBody>
          </p:sp>
          <p:cxnSp>
            <p:nvCxnSpPr>
              <p:cNvPr id="65" name="直線矢印コネクタ 64"/>
              <p:cNvCxnSpPr/>
              <p:nvPr/>
            </p:nvCxnSpPr>
            <p:spPr>
              <a:xfrm flipV="1">
                <a:off x="7000624" y="4254216"/>
                <a:ext cx="957448" cy="7920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a:off x="7000624" y="4285960"/>
                <a:ext cx="1000320" cy="8571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V="1">
                <a:off x="7016502" y="2857437"/>
                <a:ext cx="912990" cy="772989"/>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7016502" y="2857437"/>
                <a:ext cx="912990" cy="857114"/>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2065" name="テキスト ボックス 42"/>
            <p:cNvSpPr txBox="1">
              <a:spLocks noChangeArrowheads="1"/>
            </p:cNvSpPr>
            <p:nvPr/>
          </p:nvSpPr>
          <p:spPr bwMode="auto">
            <a:xfrm>
              <a:off x="290434" y="5988069"/>
              <a:ext cx="1819729" cy="369332"/>
            </a:xfrm>
            <a:prstGeom prst="rect">
              <a:avLst/>
            </a:prstGeom>
            <a:noFill/>
            <a:ln w="9525">
              <a:noFill/>
              <a:miter lim="800000"/>
              <a:headEnd/>
              <a:tailEnd/>
            </a:ln>
          </p:spPr>
          <p:txBody>
            <a:bodyPr wrap="none">
              <a:spAutoFit/>
            </a:bodyPr>
            <a:lstStyle/>
            <a:p>
              <a:r>
                <a:rPr lang="en-US" altLang="ja-JP" dirty="0"/>
                <a:t>(T1&lt;T2&lt;T3&lt;T4)</a:t>
              </a:r>
              <a:endParaRPr lang="ja-JP" altLang="en-US" dirty="0"/>
            </a:p>
          </p:txBody>
        </p:sp>
      </p:grpSp>
      <p:sp>
        <p:nvSpPr>
          <p:cNvPr id="2053" name="テキスト ボックス 48"/>
          <p:cNvSpPr txBox="1">
            <a:spLocks noChangeArrowheads="1"/>
          </p:cNvSpPr>
          <p:nvPr/>
        </p:nvSpPr>
        <p:spPr bwMode="auto">
          <a:xfrm>
            <a:off x="3248025" y="2857500"/>
            <a:ext cx="763351" cy="369332"/>
          </a:xfrm>
          <a:prstGeom prst="rect">
            <a:avLst/>
          </a:prstGeom>
          <a:noFill/>
          <a:ln w="9525">
            <a:noFill/>
            <a:miter lim="800000"/>
            <a:headEnd/>
            <a:tailEnd/>
          </a:ln>
        </p:spPr>
        <p:txBody>
          <a:bodyPr wrap="none">
            <a:spAutoFit/>
          </a:bodyPr>
          <a:lstStyle/>
          <a:p>
            <a:r>
              <a:rPr lang="ja-JP" altLang="en-US" dirty="0" smtClean="0"/>
              <a:t>試行</a:t>
            </a:r>
            <a:r>
              <a:rPr lang="en-US" altLang="ja-JP" dirty="0" smtClean="0"/>
              <a:t>1</a:t>
            </a:r>
            <a:endParaRPr lang="ja-JP" altLang="en-US" dirty="0"/>
          </a:p>
        </p:txBody>
      </p:sp>
      <p:sp>
        <p:nvSpPr>
          <p:cNvPr id="2054" name="テキスト ボックス 49"/>
          <p:cNvSpPr txBox="1">
            <a:spLocks noChangeArrowheads="1"/>
          </p:cNvSpPr>
          <p:nvPr/>
        </p:nvSpPr>
        <p:spPr bwMode="auto">
          <a:xfrm>
            <a:off x="5286375" y="2857500"/>
            <a:ext cx="763351" cy="369332"/>
          </a:xfrm>
          <a:prstGeom prst="rect">
            <a:avLst/>
          </a:prstGeom>
          <a:noFill/>
          <a:ln w="9525">
            <a:noFill/>
            <a:miter lim="800000"/>
            <a:headEnd/>
            <a:tailEnd/>
          </a:ln>
        </p:spPr>
        <p:txBody>
          <a:bodyPr wrap="none">
            <a:spAutoFit/>
          </a:bodyPr>
          <a:lstStyle/>
          <a:p>
            <a:r>
              <a:rPr lang="ja-JP" altLang="en-US" dirty="0" smtClean="0"/>
              <a:t>試行</a:t>
            </a:r>
            <a:r>
              <a:rPr lang="en-US" altLang="ja-JP" dirty="0" smtClean="0"/>
              <a:t>2</a:t>
            </a:r>
            <a:endParaRPr lang="ja-JP" altLang="en-US" dirty="0"/>
          </a:p>
        </p:txBody>
      </p:sp>
      <p:sp>
        <p:nvSpPr>
          <p:cNvPr id="2055" name="テキスト ボックス 52"/>
          <p:cNvSpPr txBox="1">
            <a:spLocks noChangeArrowheads="1"/>
          </p:cNvSpPr>
          <p:nvPr/>
        </p:nvSpPr>
        <p:spPr bwMode="auto">
          <a:xfrm>
            <a:off x="7286625" y="2857500"/>
            <a:ext cx="763351" cy="369332"/>
          </a:xfrm>
          <a:prstGeom prst="rect">
            <a:avLst/>
          </a:prstGeom>
          <a:noFill/>
          <a:ln w="9525">
            <a:noFill/>
            <a:miter lim="800000"/>
            <a:headEnd/>
            <a:tailEnd/>
          </a:ln>
        </p:spPr>
        <p:txBody>
          <a:bodyPr wrap="none">
            <a:spAutoFit/>
          </a:bodyPr>
          <a:lstStyle/>
          <a:p>
            <a:r>
              <a:rPr lang="ja-JP" altLang="en-US" dirty="0" smtClean="0"/>
              <a:t>試行</a:t>
            </a:r>
            <a:r>
              <a:rPr lang="en-US" altLang="ja-JP" dirty="0" smtClean="0"/>
              <a:t>3</a:t>
            </a:r>
            <a:endParaRPr lang="ja-JP" altLang="en-US" dirty="0"/>
          </a:p>
        </p:txBody>
      </p:sp>
      <p:grpSp>
        <p:nvGrpSpPr>
          <p:cNvPr id="5" name="グループ化 73"/>
          <p:cNvGrpSpPr>
            <a:grpSpLocks/>
          </p:cNvGrpSpPr>
          <p:nvPr/>
        </p:nvGrpSpPr>
        <p:grpSpPr bwMode="auto">
          <a:xfrm>
            <a:off x="1309871" y="1463751"/>
            <a:ext cx="6286465" cy="1173161"/>
            <a:chOff x="459870" y="1010872"/>
            <a:chExt cx="6286509" cy="1173163"/>
          </a:xfrm>
        </p:grpSpPr>
        <p:graphicFrame>
          <p:nvGraphicFramePr>
            <p:cNvPr id="2050" name="Object 2"/>
            <p:cNvGraphicFramePr>
              <a:graphicFrameLocks noChangeAspect="1"/>
            </p:cNvGraphicFramePr>
            <p:nvPr/>
          </p:nvGraphicFramePr>
          <p:xfrm>
            <a:off x="1674316" y="1010872"/>
            <a:ext cx="5072063" cy="1173163"/>
          </p:xfrm>
          <a:graphic>
            <a:graphicData uri="http://schemas.openxmlformats.org/presentationml/2006/ole">
              <p:oleObj spid="_x0000_s175106" name="数式" r:id="rId4" imgW="3073320" imgH="711000" progId="Equation.3">
                <p:embed/>
              </p:oleObj>
            </a:graphicData>
          </a:graphic>
        </p:graphicFrame>
        <p:grpSp>
          <p:nvGrpSpPr>
            <p:cNvPr id="6" name="グループ化 70"/>
            <p:cNvGrpSpPr>
              <a:grpSpLocks/>
            </p:cNvGrpSpPr>
            <p:nvPr/>
          </p:nvGrpSpPr>
          <p:grpSpPr bwMode="auto">
            <a:xfrm>
              <a:off x="459870" y="1112472"/>
              <a:ext cx="1143008" cy="500063"/>
              <a:chOff x="31242" y="1255348"/>
              <a:chExt cx="1143008" cy="500063"/>
            </a:xfrm>
          </p:grpSpPr>
          <p:sp>
            <p:nvSpPr>
              <p:cNvPr id="2062" name="テキスト ボックス 68"/>
              <p:cNvSpPr txBox="1">
                <a:spLocks noChangeArrowheads="1"/>
              </p:cNvSpPr>
              <p:nvPr/>
            </p:nvSpPr>
            <p:spPr bwMode="auto">
              <a:xfrm>
                <a:off x="53011" y="1318797"/>
                <a:ext cx="1108004" cy="369333"/>
              </a:xfrm>
              <a:prstGeom prst="rect">
                <a:avLst/>
              </a:prstGeom>
              <a:noFill/>
              <a:ln w="9525">
                <a:noFill/>
                <a:miter lim="800000"/>
                <a:headEnd/>
                <a:tailEnd/>
              </a:ln>
            </p:spPr>
            <p:txBody>
              <a:bodyPr wrap="none">
                <a:spAutoFit/>
              </a:bodyPr>
              <a:lstStyle/>
              <a:p>
                <a:r>
                  <a:rPr lang="ja-JP" altLang="en-US" dirty="0" smtClean="0"/>
                  <a:t>交換判定</a:t>
                </a:r>
                <a:endParaRPr lang="ja-JP" altLang="en-US" dirty="0"/>
              </a:p>
            </p:txBody>
          </p:sp>
          <p:sp>
            <p:nvSpPr>
              <p:cNvPr id="70" name="角丸四角形 69"/>
              <p:cNvSpPr/>
              <p:nvPr/>
            </p:nvSpPr>
            <p:spPr bwMode="auto">
              <a:xfrm>
                <a:off x="31242" y="1255348"/>
                <a:ext cx="1143008" cy="5000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grpSp>
      </p:grpSp>
      <p:sp>
        <p:nvSpPr>
          <p:cNvPr id="2057" name="テキスト ボックス 53"/>
          <p:cNvSpPr txBox="1">
            <a:spLocks noChangeArrowheads="1"/>
          </p:cNvSpPr>
          <p:nvPr/>
        </p:nvSpPr>
        <p:spPr bwMode="auto">
          <a:xfrm>
            <a:off x="4857750" y="6416675"/>
            <a:ext cx="966788" cy="369888"/>
          </a:xfrm>
          <a:prstGeom prst="rect">
            <a:avLst/>
          </a:prstGeom>
          <a:noFill/>
          <a:ln w="9525">
            <a:noFill/>
            <a:miter lim="800000"/>
            <a:headEnd/>
            <a:tailEnd/>
          </a:ln>
        </p:spPr>
        <p:txBody>
          <a:bodyPr wrap="none">
            <a:spAutoFit/>
          </a:bodyPr>
          <a:lstStyle/>
          <a:p>
            <a:r>
              <a:rPr lang="en-US" altLang="ja-JP"/>
              <a:t>CG-MD</a:t>
            </a:r>
            <a:endParaRPr lang="ja-JP" altLang="en-US"/>
          </a:p>
        </p:txBody>
      </p:sp>
      <p:sp>
        <p:nvSpPr>
          <p:cNvPr id="53" name="テキスト ボックス 32"/>
          <p:cNvSpPr txBox="1">
            <a:spLocks noChangeArrowheads="1"/>
          </p:cNvSpPr>
          <p:nvPr/>
        </p:nvSpPr>
        <p:spPr bwMode="auto">
          <a:xfrm>
            <a:off x="5396413" y="3985319"/>
            <a:ext cx="543739" cy="307777"/>
          </a:xfrm>
          <a:prstGeom prst="rect">
            <a:avLst/>
          </a:prstGeom>
          <a:noFill/>
          <a:ln w="9525">
            <a:noFill/>
            <a:miter lim="800000"/>
            <a:headEnd/>
            <a:tailEnd/>
          </a:ln>
        </p:spPr>
        <p:txBody>
          <a:bodyPr wrap="none">
            <a:spAutoFit/>
          </a:bodyPr>
          <a:lstStyle/>
          <a:p>
            <a:r>
              <a:rPr lang="ja-JP" altLang="en-US" sz="1400" dirty="0" smtClean="0">
                <a:latin typeface="Calibri" pitchFamily="34" charset="0"/>
              </a:rPr>
              <a:t>交換</a:t>
            </a:r>
            <a:endParaRPr lang="ja-JP" altLang="en-US" sz="1400" dirty="0">
              <a:latin typeface="Calibri" pitchFamily="34" charset="0"/>
            </a:endParaRPr>
          </a:p>
        </p:txBody>
      </p:sp>
      <p:sp>
        <p:nvSpPr>
          <p:cNvPr id="54" name="テキスト ボックス 32"/>
          <p:cNvSpPr txBox="1">
            <a:spLocks noChangeArrowheads="1"/>
          </p:cNvSpPr>
          <p:nvPr/>
        </p:nvSpPr>
        <p:spPr bwMode="auto">
          <a:xfrm>
            <a:off x="7412637" y="4705399"/>
            <a:ext cx="543739" cy="307777"/>
          </a:xfrm>
          <a:prstGeom prst="rect">
            <a:avLst/>
          </a:prstGeom>
          <a:noFill/>
          <a:ln w="9525">
            <a:noFill/>
            <a:miter lim="800000"/>
            <a:headEnd/>
            <a:tailEnd/>
          </a:ln>
        </p:spPr>
        <p:txBody>
          <a:bodyPr wrap="none">
            <a:spAutoFit/>
          </a:bodyPr>
          <a:lstStyle/>
          <a:p>
            <a:r>
              <a:rPr lang="ja-JP" altLang="en-US" sz="1400" dirty="0" smtClean="0">
                <a:latin typeface="Calibri" pitchFamily="34" charset="0"/>
              </a:rPr>
              <a:t>交換</a:t>
            </a:r>
            <a:endParaRPr lang="ja-JP" altLang="en-US" sz="1400" dirty="0">
              <a:latin typeface="Calibri" pitchFamily="34" charset="0"/>
            </a:endParaRPr>
          </a:p>
        </p:txBody>
      </p:sp>
      <p:sp>
        <p:nvSpPr>
          <p:cNvPr id="55" name="テキスト ボックス 32"/>
          <p:cNvSpPr txBox="1">
            <a:spLocks noChangeArrowheads="1"/>
          </p:cNvSpPr>
          <p:nvPr/>
        </p:nvSpPr>
        <p:spPr bwMode="auto">
          <a:xfrm>
            <a:off x="3203848" y="4293096"/>
            <a:ext cx="803425" cy="523220"/>
          </a:xfrm>
          <a:prstGeom prst="rect">
            <a:avLst/>
          </a:prstGeom>
          <a:noFill/>
          <a:ln w="9525">
            <a:noFill/>
            <a:miter lim="800000"/>
            <a:headEnd/>
            <a:tailEnd/>
          </a:ln>
        </p:spPr>
        <p:txBody>
          <a:bodyPr wrap="none">
            <a:spAutoFit/>
          </a:bodyPr>
          <a:lstStyle/>
          <a:p>
            <a:r>
              <a:rPr lang="ja-JP" altLang="en-US" sz="1400" dirty="0" smtClean="0">
                <a:latin typeface="Calibri" pitchFamily="34" charset="0"/>
              </a:rPr>
              <a:t>　 交換</a:t>
            </a:r>
            <a:endParaRPr lang="en-US" altLang="ja-JP" sz="1400" dirty="0" smtClean="0">
              <a:latin typeface="Calibri" pitchFamily="34" charset="0"/>
            </a:endParaRPr>
          </a:p>
          <a:p>
            <a:r>
              <a:rPr lang="ja-JP" altLang="en-US" sz="1400" dirty="0" smtClean="0">
                <a:latin typeface="Calibri" pitchFamily="34" charset="0"/>
              </a:rPr>
              <a:t>  不採択</a:t>
            </a:r>
            <a:endParaRPr lang="ja-JP" altLang="en-US" sz="1400" dirty="0">
              <a:latin typeface="Calibri" pitchFamily="34" charset="0"/>
            </a:endParaRPr>
          </a:p>
        </p:txBody>
      </p:sp>
      <p:sp>
        <p:nvSpPr>
          <p:cNvPr id="56" name="テキスト ボックス 32"/>
          <p:cNvSpPr txBox="1">
            <a:spLocks noChangeArrowheads="1"/>
          </p:cNvSpPr>
          <p:nvPr/>
        </p:nvSpPr>
        <p:spPr bwMode="auto">
          <a:xfrm>
            <a:off x="7740352" y="3625860"/>
            <a:ext cx="803425" cy="523220"/>
          </a:xfrm>
          <a:prstGeom prst="rect">
            <a:avLst/>
          </a:prstGeom>
          <a:noFill/>
          <a:ln w="9525">
            <a:noFill/>
            <a:miter lim="800000"/>
            <a:headEnd/>
            <a:tailEnd/>
          </a:ln>
        </p:spPr>
        <p:txBody>
          <a:bodyPr wrap="none">
            <a:spAutoFit/>
          </a:bodyPr>
          <a:lstStyle/>
          <a:p>
            <a:r>
              <a:rPr lang="ja-JP" altLang="en-US" sz="1400" dirty="0" smtClean="0">
                <a:latin typeface="Calibri" pitchFamily="34" charset="0"/>
              </a:rPr>
              <a:t>    交換</a:t>
            </a:r>
            <a:endParaRPr lang="en-US" altLang="ja-JP" sz="1400" dirty="0" smtClean="0">
              <a:latin typeface="Calibri" pitchFamily="34" charset="0"/>
            </a:endParaRPr>
          </a:p>
          <a:p>
            <a:r>
              <a:rPr lang="ja-JP" altLang="en-US" sz="1400" dirty="0" smtClean="0">
                <a:latin typeface="Calibri" pitchFamily="34" charset="0"/>
              </a:rPr>
              <a:t>  不採択</a:t>
            </a:r>
            <a:endParaRPr lang="ja-JP" altLang="en-US" sz="1400" dirty="0">
              <a:latin typeface="Calibri" pitchFamily="34" charset="0"/>
            </a:endParaRPr>
          </a:p>
        </p:txBody>
      </p:sp>
      <p:sp>
        <p:nvSpPr>
          <p:cNvPr id="57" name="テキスト ボックス 10"/>
          <p:cNvSpPr txBox="1">
            <a:spLocks noChangeArrowheads="1"/>
          </p:cNvSpPr>
          <p:nvPr/>
        </p:nvSpPr>
        <p:spPr bwMode="auto">
          <a:xfrm>
            <a:off x="683568" y="2780928"/>
            <a:ext cx="1358064" cy="369332"/>
          </a:xfrm>
          <a:prstGeom prst="rect">
            <a:avLst/>
          </a:prstGeom>
          <a:noFill/>
          <a:ln w="9525">
            <a:noFill/>
            <a:miter lim="800000"/>
            <a:headEnd/>
            <a:tailEnd/>
          </a:ln>
        </p:spPr>
        <p:txBody>
          <a:bodyPr wrap="none">
            <a:spAutoFit/>
          </a:bodyPr>
          <a:lstStyle/>
          <a:p>
            <a:r>
              <a:rPr lang="ja-JP" altLang="en-US" dirty="0" smtClean="0">
                <a:latin typeface="Calibri" pitchFamily="34" charset="0"/>
              </a:rPr>
              <a:t>レプリカ数</a:t>
            </a:r>
            <a:r>
              <a:rPr lang="en-US" altLang="ja-JP" dirty="0" smtClean="0">
                <a:latin typeface="Calibri" pitchFamily="34" charset="0"/>
              </a:rPr>
              <a:t>:4</a:t>
            </a:r>
            <a:endParaRPr lang="ja-JP" altLang="en-US" dirty="0">
              <a:latin typeface="Calibri" pitchFamily="34" charset="0"/>
            </a:endParaRPr>
          </a:p>
        </p:txBody>
      </p:sp>
      <p:cxnSp>
        <p:nvCxnSpPr>
          <p:cNvPr id="59" name="直線矢印コネクタ 58"/>
          <p:cNvCxnSpPr/>
          <p:nvPr/>
        </p:nvCxnSpPr>
        <p:spPr bwMode="auto">
          <a:xfrm>
            <a:off x="3275856" y="4869160"/>
            <a:ext cx="720080" cy="1588"/>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bwMode="auto">
          <a:xfrm>
            <a:off x="3275856" y="5661248"/>
            <a:ext cx="720080" cy="1588"/>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bwMode="auto">
          <a:xfrm>
            <a:off x="7236296" y="4293096"/>
            <a:ext cx="792088" cy="1588"/>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bwMode="auto">
          <a:xfrm>
            <a:off x="7236296" y="3501008"/>
            <a:ext cx="792088" cy="1588"/>
          </a:xfrm>
          <a:prstGeom prst="straightConnector1">
            <a:avLst/>
          </a:prstGeom>
          <a:ln w="285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0" name="スライド番号プレースホルダ 59"/>
          <p:cNvSpPr>
            <a:spLocks noGrp="1"/>
          </p:cNvSpPr>
          <p:nvPr>
            <p:ph type="sldNum" sz="quarter" idx="12"/>
          </p:nvPr>
        </p:nvSpPr>
        <p:spPr/>
        <p:txBody>
          <a:bodyPr/>
          <a:lstStyle/>
          <a:p>
            <a:fld id="{1B2C0A51-D84E-4795-97CC-5D1960B01346}" type="slidenum">
              <a:rPr lang="ja-JP" altLang="en-US" smtClean="0"/>
              <a:pPr/>
              <a:t>34</a:t>
            </a:fld>
            <a:endParaRPr lang="ja-JP" altLang="en-US" dirty="0"/>
          </a:p>
        </p:txBody>
      </p:sp>
      <p:sp>
        <p:nvSpPr>
          <p:cNvPr id="61" name="テキスト ボックス 60"/>
          <p:cNvSpPr txBox="1"/>
          <p:nvPr/>
        </p:nvSpPr>
        <p:spPr>
          <a:xfrm>
            <a:off x="2695488" y="1052736"/>
            <a:ext cx="3676712" cy="369332"/>
          </a:xfrm>
          <a:prstGeom prst="rect">
            <a:avLst/>
          </a:prstGeom>
          <a:noFill/>
        </p:spPr>
        <p:txBody>
          <a:bodyPr wrap="none" rtlCol="0">
            <a:spAutoFit/>
          </a:bodyPr>
          <a:lstStyle/>
          <a:p>
            <a:r>
              <a:rPr lang="en-US" altLang="ja-JP" i="1" dirty="0" smtClean="0"/>
              <a:t>Chem. Phys. </a:t>
            </a:r>
            <a:r>
              <a:rPr lang="en-US" altLang="ja-JP" i="1" dirty="0" err="1" smtClean="0"/>
              <a:t>Lett</a:t>
            </a:r>
            <a:r>
              <a:rPr lang="en-US" altLang="ja-JP" dirty="0" smtClean="0"/>
              <a:t> </a:t>
            </a:r>
            <a:r>
              <a:rPr lang="en-US" altLang="ja-JP" b="1" dirty="0" smtClean="0"/>
              <a:t>329</a:t>
            </a:r>
            <a:r>
              <a:rPr lang="en-US" altLang="ja-JP" dirty="0" smtClean="0"/>
              <a:t>: 261-270 (2000)</a:t>
            </a:r>
            <a:endParaRPr kumimoji="1" lang="ja-JP"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5430"/>
            <a:ext cx="8710736" cy="1269354"/>
          </a:xfrm>
        </p:spPr>
        <p:txBody>
          <a:bodyPr>
            <a:normAutofit/>
          </a:bodyPr>
          <a:lstStyle/>
          <a:p>
            <a:r>
              <a:rPr lang="en-US" altLang="ja-JP" sz="4000" dirty="0" smtClean="0"/>
              <a:t>CG-MD</a:t>
            </a:r>
            <a:r>
              <a:rPr lang="ja-JP" altLang="en-US" sz="4000" dirty="0" smtClean="0"/>
              <a:t>におけるサンプリング効率</a:t>
            </a:r>
            <a:endParaRPr kumimoji="1" lang="ja-JP" altLang="en-US" sz="4000" dirty="0"/>
          </a:p>
        </p:txBody>
      </p:sp>
      <p:grpSp>
        <p:nvGrpSpPr>
          <p:cNvPr id="3" name="グループ化 40"/>
          <p:cNvGrpSpPr/>
          <p:nvPr/>
        </p:nvGrpSpPr>
        <p:grpSpPr>
          <a:xfrm>
            <a:off x="67173" y="1357298"/>
            <a:ext cx="8791107" cy="4603015"/>
            <a:chOff x="67173" y="1278950"/>
            <a:chExt cx="8791107" cy="4603015"/>
          </a:xfrm>
        </p:grpSpPr>
        <p:sp>
          <p:nvSpPr>
            <p:cNvPr id="25" name="テキスト ボックス 24"/>
            <p:cNvSpPr txBox="1"/>
            <p:nvPr/>
          </p:nvSpPr>
          <p:spPr>
            <a:xfrm>
              <a:off x="539552" y="5512633"/>
              <a:ext cx="3836307" cy="369332"/>
            </a:xfrm>
            <a:prstGeom prst="rect">
              <a:avLst/>
            </a:prstGeom>
            <a:noFill/>
          </p:spPr>
          <p:txBody>
            <a:bodyPr wrap="none" rtlCol="0">
              <a:spAutoFit/>
            </a:bodyPr>
            <a:lstStyle/>
            <a:p>
              <a:r>
                <a:rPr kumimoji="1" lang="ja-JP" altLang="en-US" dirty="0" smtClean="0"/>
                <a:t>ネイティブ構造から</a:t>
              </a:r>
              <a:r>
                <a:rPr kumimoji="1" lang="en-US" altLang="ja-JP" dirty="0" smtClean="0"/>
                <a:t>MD</a:t>
              </a:r>
              <a:r>
                <a:rPr kumimoji="1" lang="ja-JP" altLang="en-US" dirty="0" smtClean="0"/>
                <a:t>を開始 </a:t>
              </a:r>
              <a:r>
                <a:rPr kumimoji="1" lang="en-US" altLang="ja-JP" dirty="0" smtClean="0"/>
                <a:t>(100</a:t>
              </a:r>
              <a:r>
                <a:rPr lang="ja-JP" altLang="en-US" dirty="0" smtClean="0"/>
                <a:t> </a:t>
              </a:r>
              <a:r>
                <a:rPr kumimoji="1" lang="en-US" altLang="ja-JP" dirty="0" smtClean="0"/>
                <a:t>ns)</a:t>
              </a:r>
              <a:endParaRPr kumimoji="1" lang="ja-JP" altLang="en-US" dirty="0"/>
            </a:p>
          </p:txBody>
        </p:sp>
        <p:grpSp>
          <p:nvGrpSpPr>
            <p:cNvPr id="5" name="グループ化 23"/>
            <p:cNvGrpSpPr/>
            <p:nvPr/>
          </p:nvGrpSpPr>
          <p:grpSpPr>
            <a:xfrm>
              <a:off x="67173" y="1278950"/>
              <a:ext cx="5363469" cy="930607"/>
              <a:chOff x="67173" y="1064636"/>
              <a:chExt cx="5363469" cy="930607"/>
            </a:xfrm>
          </p:grpSpPr>
          <p:cxnSp>
            <p:nvCxnSpPr>
              <p:cNvPr id="8" name="直線コネクタ 7"/>
              <p:cNvCxnSpPr/>
              <p:nvPr/>
            </p:nvCxnSpPr>
            <p:spPr>
              <a:xfrm>
                <a:off x="428596" y="1928802"/>
                <a:ext cx="414340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67173" y="1348912"/>
                <a:ext cx="1242648" cy="646331"/>
              </a:xfrm>
              <a:prstGeom prst="rect">
                <a:avLst/>
              </a:prstGeom>
              <a:noFill/>
            </p:spPr>
            <p:txBody>
              <a:bodyPr wrap="none" rtlCol="0">
                <a:spAutoFit/>
              </a:bodyPr>
              <a:lstStyle/>
              <a:p>
                <a:r>
                  <a:rPr lang="ja-JP" altLang="en-US" dirty="0" smtClean="0"/>
                  <a:t>                    </a:t>
                </a:r>
                <a:endParaRPr lang="en-US" altLang="ja-JP" u="sng" dirty="0" smtClean="0"/>
              </a:p>
              <a:p>
                <a:endParaRPr kumimoji="1" lang="ja-JP" altLang="en-US" dirty="0"/>
              </a:p>
            </p:txBody>
          </p:sp>
          <p:sp>
            <p:nvSpPr>
              <p:cNvPr id="23" name="テキスト ボックス 22"/>
              <p:cNvSpPr txBox="1"/>
              <p:nvPr/>
            </p:nvSpPr>
            <p:spPr>
              <a:xfrm>
                <a:off x="5034380" y="1064636"/>
                <a:ext cx="396262" cy="369332"/>
              </a:xfrm>
              <a:prstGeom prst="rect">
                <a:avLst/>
              </a:prstGeom>
              <a:noFill/>
            </p:spPr>
            <p:txBody>
              <a:bodyPr wrap="none" rtlCol="0">
                <a:spAutoFit/>
              </a:bodyPr>
              <a:lstStyle/>
              <a:p>
                <a:r>
                  <a:rPr kumimoji="1" lang="ja-JP" altLang="en-US" dirty="0" smtClean="0"/>
                  <a:t>    </a:t>
                </a:r>
                <a:endParaRPr kumimoji="1" lang="ja-JP" altLang="en-US" dirty="0"/>
              </a:p>
            </p:txBody>
          </p:sp>
        </p:grpSp>
        <p:cxnSp>
          <p:nvCxnSpPr>
            <p:cNvPr id="31" name="直線コネクタ 30"/>
            <p:cNvCxnSpPr/>
            <p:nvPr/>
          </p:nvCxnSpPr>
          <p:spPr>
            <a:xfrm>
              <a:off x="285720" y="2143116"/>
              <a:ext cx="4429156"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000098" y="3713958"/>
              <a:ext cx="3714776" cy="158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643438" y="2214554"/>
              <a:ext cx="4214842" cy="15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p:cNvSpPr txBox="1"/>
          <p:nvPr/>
        </p:nvSpPr>
        <p:spPr>
          <a:xfrm>
            <a:off x="5364088" y="1702549"/>
            <a:ext cx="3028393" cy="646331"/>
          </a:xfrm>
          <a:prstGeom prst="rect">
            <a:avLst/>
          </a:prstGeom>
          <a:noFill/>
        </p:spPr>
        <p:txBody>
          <a:bodyPr wrap="none" rtlCol="0">
            <a:spAutoFit/>
          </a:bodyPr>
          <a:lstStyle/>
          <a:p>
            <a:r>
              <a:rPr lang="ja-JP" altLang="en-US" dirty="0" smtClean="0"/>
              <a:t>レプリカ交換</a:t>
            </a:r>
            <a:r>
              <a:rPr lang="en-US" altLang="ja-JP" dirty="0" smtClean="0"/>
              <a:t>CG-MD</a:t>
            </a:r>
            <a:r>
              <a:rPr lang="ja-JP" altLang="en-US" dirty="0" smtClean="0"/>
              <a:t>における</a:t>
            </a:r>
            <a:endParaRPr lang="en-US" altLang="ja-JP" dirty="0" smtClean="0"/>
          </a:p>
          <a:p>
            <a:r>
              <a:rPr lang="ja-JP" altLang="en-US" dirty="0" smtClean="0"/>
              <a:t> 構造の時間変化</a:t>
            </a:r>
            <a:r>
              <a:rPr lang="en-US" altLang="ja-JP" dirty="0" smtClean="0"/>
              <a:t>(</a:t>
            </a:r>
            <a:r>
              <a:rPr lang="ja-JP" altLang="en-US" dirty="0" smtClean="0"/>
              <a:t>レプリカ</a:t>
            </a:r>
            <a:r>
              <a:rPr lang="en-US" altLang="ja-JP" dirty="0" smtClean="0"/>
              <a:t>1)</a:t>
            </a:r>
            <a:endParaRPr kumimoji="1" lang="ja-JP" altLang="en-US" dirty="0"/>
          </a:p>
        </p:txBody>
      </p:sp>
      <p:pic>
        <p:nvPicPr>
          <p:cNvPr id="17" name="図 16" descr="C:\Documents and Settings\原田隆平\My Documents\offical-work\論文\グラフ\CGREM\rmsd_cg_rep1.tif"/>
          <p:cNvPicPr>
            <a:picLocks noChangeAspect="1"/>
          </p:cNvPicPr>
          <p:nvPr/>
        </p:nvPicPr>
        <p:blipFill>
          <a:blip r:embed="rId3" cstate="print"/>
          <a:srcRect/>
          <a:stretch>
            <a:fillRect/>
          </a:stretch>
        </p:blipFill>
        <p:spPr bwMode="auto">
          <a:xfrm>
            <a:off x="4639896" y="2372322"/>
            <a:ext cx="4252584" cy="3000894"/>
          </a:xfrm>
          <a:prstGeom prst="rect">
            <a:avLst/>
          </a:prstGeom>
          <a:noFill/>
          <a:ln w="9525">
            <a:noFill/>
            <a:miter lim="800000"/>
            <a:headEnd/>
            <a:tailEnd/>
          </a:ln>
        </p:spPr>
      </p:pic>
      <p:sp>
        <p:nvSpPr>
          <p:cNvPr id="19" name="角丸四角形 18"/>
          <p:cNvSpPr/>
          <p:nvPr/>
        </p:nvSpPr>
        <p:spPr>
          <a:xfrm>
            <a:off x="5463456" y="5572140"/>
            <a:ext cx="2852960" cy="809188"/>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a:defRPr/>
            </a:pPr>
            <a:r>
              <a:rPr lang="en-US" altLang="ja-JP" dirty="0" smtClean="0">
                <a:solidFill>
                  <a:srgbClr val="000000"/>
                </a:solidFill>
              </a:rPr>
              <a:t>CG</a:t>
            </a:r>
            <a:r>
              <a:rPr lang="ja-JP" altLang="en-US" dirty="0" smtClean="0">
                <a:solidFill>
                  <a:srgbClr val="000000"/>
                </a:solidFill>
              </a:rPr>
              <a:t>モデルを用いた効率的</a:t>
            </a:r>
            <a:endParaRPr lang="en-US" altLang="ja-JP" dirty="0" smtClean="0">
              <a:solidFill>
                <a:srgbClr val="000000"/>
              </a:solidFill>
            </a:endParaRPr>
          </a:p>
          <a:p>
            <a:pPr>
              <a:defRPr/>
            </a:pPr>
            <a:r>
              <a:rPr lang="ja-JP" altLang="en-US" dirty="0" smtClean="0">
                <a:solidFill>
                  <a:srgbClr val="000000"/>
                </a:solidFill>
              </a:rPr>
              <a:t>         構造サンプリング</a:t>
            </a:r>
            <a:endParaRPr lang="en-US" altLang="ja-JP" dirty="0" smtClean="0">
              <a:solidFill>
                <a:srgbClr val="000000"/>
              </a:solidFill>
            </a:endParaRPr>
          </a:p>
        </p:txBody>
      </p:sp>
      <p:sp>
        <p:nvSpPr>
          <p:cNvPr id="20" name="テキスト ボックス 19"/>
          <p:cNvSpPr txBox="1"/>
          <p:nvPr/>
        </p:nvSpPr>
        <p:spPr>
          <a:xfrm>
            <a:off x="611560" y="1700808"/>
            <a:ext cx="3766672" cy="646331"/>
          </a:xfrm>
          <a:prstGeom prst="rect">
            <a:avLst/>
          </a:prstGeom>
          <a:noFill/>
        </p:spPr>
        <p:txBody>
          <a:bodyPr wrap="none" rtlCol="0">
            <a:spAutoFit/>
          </a:bodyPr>
          <a:lstStyle/>
          <a:p>
            <a:r>
              <a:rPr lang="ja-JP" altLang="en-US" dirty="0" smtClean="0"/>
              <a:t>通常の</a:t>
            </a:r>
            <a:r>
              <a:rPr lang="en-US" altLang="ja-JP" dirty="0" smtClean="0"/>
              <a:t>MD</a:t>
            </a:r>
            <a:r>
              <a:rPr lang="ja-JP" altLang="en-US" dirty="0" smtClean="0"/>
              <a:t>における構造の時間変化</a:t>
            </a:r>
            <a:endParaRPr lang="en-US" altLang="ja-JP" dirty="0" smtClean="0"/>
          </a:p>
          <a:p>
            <a:r>
              <a:rPr lang="en-US" altLang="ja-JP" dirty="0" smtClean="0"/>
              <a:t> Conventional MD simulation (100</a:t>
            </a:r>
            <a:r>
              <a:rPr lang="ja-JP" altLang="en-US" dirty="0" smtClean="0"/>
              <a:t> </a:t>
            </a:r>
            <a:r>
              <a:rPr lang="en-US" altLang="ja-JP" dirty="0" smtClean="0"/>
              <a:t>ns)</a:t>
            </a:r>
            <a:r>
              <a:rPr kumimoji="1" lang="en-US" altLang="ja-JP" dirty="0" smtClean="0"/>
              <a:t> </a:t>
            </a:r>
            <a:endParaRPr kumimoji="1" lang="ja-JP" altLang="en-US" dirty="0"/>
          </a:p>
        </p:txBody>
      </p:sp>
      <p:grpSp>
        <p:nvGrpSpPr>
          <p:cNvPr id="30" name="グループ化 29"/>
          <p:cNvGrpSpPr/>
          <p:nvPr/>
        </p:nvGrpSpPr>
        <p:grpSpPr>
          <a:xfrm>
            <a:off x="211872" y="2348880"/>
            <a:ext cx="4288120" cy="2808312"/>
            <a:chOff x="211872" y="2348880"/>
            <a:chExt cx="4288120" cy="2808312"/>
          </a:xfrm>
        </p:grpSpPr>
        <p:pic>
          <p:nvPicPr>
            <p:cNvPr id="18" name="図 17" descr="C:\Documents and Settings\原田隆平\My Documents\offical-work\論文\グラフ\CGREM\timeseq_rmsd_ca_cmd_100ns.tif"/>
            <p:cNvPicPr>
              <a:picLocks noChangeAspect="1"/>
            </p:cNvPicPr>
            <p:nvPr/>
          </p:nvPicPr>
          <p:blipFill>
            <a:blip r:embed="rId4" cstate="print"/>
            <a:srcRect b="6417"/>
            <a:stretch>
              <a:fillRect/>
            </a:stretch>
          </p:blipFill>
          <p:spPr bwMode="auto">
            <a:xfrm>
              <a:off x="211872" y="2348880"/>
              <a:ext cx="4288120" cy="2808312"/>
            </a:xfrm>
            <a:prstGeom prst="rect">
              <a:avLst/>
            </a:prstGeom>
            <a:noFill/>
            <a:ln w="9525">
              <a:noFill/>
              <a:miter lim="800000"/>
              <a:headEnd/>
              <a:tailEnd/>
            </a:ln>
          </p:spPr>
        </p:pic>
        <p:cxnSp>
          <p:nvCxnSpPr>
            <p:cNvPr id="26" name="直線コネクタ 25"/>
            <p:cNvCxnSpPr/>
            <p:nvPr/>
          </p:nvCxnSpPr>
          <p:spPr>
            <a:xfrm>
              <a:off x="467544" y="5157192"/>
              <a:ext cx="403244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テキスト ボックス 31"/>
          <p:cNvSpPr txBox="1"/>
          <p:nvPr/>
        </p:nvSpPr>
        <p:spPr>
          <a:xfrm>
            <a:off x="282370" y="5013176"/>
            <a:ext cx="473206" cy="230832"/>
          </a:xfrm>
          <a:prstGeom prst="rect">
            <a:avLst/>
          </a:prstGeom>
          <a:noFill/>
        </p:spPr>
        <p:txBody>
          <a:bodyPr wrap="none" rtlCol="0">
            <a:spAutoFit/>
          </a:bodyPr>
          <a:lstStyle/>
          <a:p>
            <a:r>
              <a:rPr lang="en-US" altLang="ja-JP" sz="900" b="1" dirty="0" smtClean="0"/>
              <a:t>0e+00</a:t>
            </a:r>
            <a:endParaRPr kumimoji="1" lang="ja-JP" altLang="en-US" sz="900" b="1" dirty="0"/>
          </a:p>
        </p:txBody>
      </p:sp>
      <p:sp>
        <p:nvSpPr>
          <p:cNvPr id="33" name="テキスト ボックス 32"/>
          <p:cNvSpPr txBox="1"/>
          <p:nvPr/>
        </p:nvSpPr>
        <p:spPr>
          <a:xfrm>
            <a:off x="1074458" y="5013176"/>
            <a:ext cx="473206" cy="230832"/>
          </a:xfrm>
          <a:prstGeom prst="rect">
            <a:avLst/>
          </a:prstGeom>
          <a:noFill/>
        </p:spPr>
        <p:txBody>
          <a:bodyPr wrap="none" rtlCol="0">
            <a:spAutoFit/>
          </a:bodyPr>
          <a:lstStyle/>
          <a:p>
            <a:r>
              <a:rPr lang="en-US" altLang="ja-JP" sz="900" b="1" dirty="0" smtClean="0"/>
              <a:t>1e+07</a:t>
            </a:r>
            <a:endParaRPr kumimoji="1" lang="ja-JP" altLang="en-US" sz="900" b="1" dirty="0"/>
          </a:p>
        </p:txBody>
      </p:sp>
      <p:sp>
        <p:nvSpPr>
          <p:cNvPr id="35" name="テキスト ボックス 34"/>
          <p:cNvSpPr txBox="1"/>
          <p:nvPr/>
        </p:nvSpPr>
        <p:spPr>
          <a:xfrm>
            <a:off x="1835696" y="5013176"/>
            <a:ext cx="473206" cy="230832"/>
          </a:xfrm>
          <a:prstGeom prst="rect">
            <a:avLst/>
          </a:prstGeom>
          <a:noFill/>
        </p:spPr>
        <p:txBody>
          <a:bodyPr wrap="none" rtlCol="0">
            <a:spAutoFit/>
          </a:bodyPr>
          <a:lstStyle/>
          <a:p>
            <a:r>
              <a:rPr lang="en-US" altLang="ja-JP" sz="900" b="1" dirty="0" smtClean="0"/>
              <a:t>2e+07</a:t>
            </a:r>
            <a:endParaRPr kumimoji="1" lang="ja-JP" altLang="en-US" sz="900" b="1" dirty="0"/>
          </a:p>
        </p:txBody>
      </p:sp>
      <p:sp>
        <p:nvSpPr>
          <p:cNvPr id="36" name="テキスト ボックス 35"/>
          <p:cNvSpPr txBox="1"/>
          <p:nvPr/>
        </p:nvSpPr>
        <p:spPr>
          <a:xfrm>
            <a:off x="2627784" y="5013176"/>
            <a:ext cx="473206" cy="230832"/>
          </a:xfrm>
          <a:prstGeom prst="rect">
            <a:avLst/>
          </a:prstGeom>
          <a:noFill/>
        </p:spPr>
        <p:txBody>
          <a:bodyPr wrap="none" rtlCol="0">
            <a:spAutoFit/>
          </a:bodyPr>
          <a:lstStyle/>
          <a:p>
            <a:r>
              <a:rPr lang="en-US" altLang="ja-JP" sz="900" b="1" dirty="0" smtClean="0"/>
              <a:t>3e+07</a:t>
            </a:r>
            <a:endParaRPr kumimoji="1" lang="ja-JP" altLang="en-US" sz="900" b="1" dirty="0"/>
          </a:p>
        </p:txBody>
      </p:sp>
      <p:sp>
        <p:nvSpPr>
          <p:cNvPr id="37" name="テキスト ボックス 36"/>
          <p:cNvSpPr txBox="1"/>
          <p:nvPr/>
        </p:nvSpPr>
        <p:spPr>
          <a:xfrm>
            <a:off x="3378714" y="5013176"/>
            <a:ext cx="473206" cy="230832"/>
          </a:xfrm>
          <a:prstGeom prst="rect">
            <a:avLst/>
          </a:prstGeom>
          <a:noFill/>
        </p:spPr>
        <p:txBody>
          <a:bodyPr wrap="none" rtlCol="0">
            <a:spAutoFit/>
          </a:bodyPr>
          <a:lstStyle/>
          <a:p>
            <a:r>
              <a:rPr lang="en-US" altLang="ja-JP" sz="900" b="1" dirty="0" smtClean="0"/>
              <a:t>4e+07</a:t>
            </a:r>
            <a:endParaRPr kumimoji="1" lang="ja-JP" altLang="en-US" sz="900" b="1" dirty="0"/>
          </a:p>
        </p:txBody>
      </p:sp>
      <p:sp>
        <p:nvSpPr>
          <p:cNvPr id="38" name="テキスト ボックス 37"/>
          <p:cNvSpPr txBox="1"/>
          <p:nvPr/>
        </p:nvSpPr>
        <p:spPr>
          <a:xfrm>
            <a:off x="4170802" y="5013176"/>
            <a:ext cx="562975" cy="369332"/>
          </a:xfrm>
          <a:prstGeom prst="rect">
            <a:avLst/>
          </a:prstGeom>
          <a:noFill/>
        </p:spPr>
        <p:txBody>
          <a:bodyPr wrap="none" rtlCol="0">
            <a:spAutoFit/>
          </a:bodyPr>
          <a:lstStyle/>
          <a:p>
            <a:r>
              <a:rPr lang="en-US" altLang="ja-JP" sz="900" b="1" dirty="0" smtClean="0"/>
              <a:t>5e+07</a:t>
            </a:r>
          </a:p>
          <a:p>
            <a:r>
              <a:rPr kumimoji="1" lang="en-US" altLang="ja-JP" sz="900" b="1" dirty="0" smtClean="0"/>
              <a:t>(100 ns)</a:t>
            </a:r>
            <a:endParaRPr kumimoji="1" lang="ja-JP" altLang="en-US" sz="900" b="1" dirty="0"/>
          </a:p>
        </p:txBody>
      </p:sp>
      <p:sp>
        <p:nvSpPr>
          <p:cNvPr id="39" name="テキスト ボックス 38"/>
          <p:cNvSpPr txBox="1"/>
          <p:nvPr/>
        </p:nvSpPr>
        <p:spPr>
          <a:xfrm>
            <a:off x="2123728" y="5157192"/>
            <a:ext cx="461921" cy="276999"/>
          </a:xfrm>
          <a:prstGeom prst="rect">
            <a:avLst/>
          </a:prstGeom>
          <a:noFill/>
        </p:spPr>
        <p:txBody>
          <a:bodyPr wrap="none" rtlCol="0">
            <a:spAutoFit/>
          </a:bodyPr>
          <a:lstStyle/>
          <a:p>
            <a:r>
              <a:rPr lang="en-US" altLang="ja-JP" sz="1200" dirty="0" smtClean="0"/>
              <a:t>Step</a:t>
            </a:r>
            <a:endParaRPr kumimoji="1" lang="ja-JP" altLang="en-US" sz="1200" dirty="0"/>
          </a:p>
        </p:txBody>
      </p:sp>
      <p:cxnSp>
        <p:nvCxnSpPr>
          <p:cNvPr id="49" name="直線コネクタ 48"/>
          <p:cNvCxnSpPr/>
          <p:nvPr/>
        </p:nvCxnSpPr>
        <p:spPr>
          <a:xfrm>
            <a:off x="5004048" y="2996952"/>
            <a:ext cx="374441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04048" y="4581128"/>
            <a:ext cx="374441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8748464" y="4365104"/>
            <a:ext cx="290464" cy="369332"/>
          </a:xfrm>
          <a:prstGeom prst="rect">
            <a:avLst/>
          </a:prstGeom>
          <a:noFill/>
        </p:spPr>
        <p:txBody>
          <a:bodyPr wrap="none" rtlCol="0">
            <a:spAutoFit/>
          </a:bodyPr>
          <a:lstStyle/>
          <a:p>
            <a:r>
              <a:rPr kumimoji="1" lang="en-US" altLang="ja-JP" b="1" dirty="0" smtClean="0"/>
              <a:t>F</a:t>
            </a:r>
            <a:endParaRPr kumimoji="1" lang="ja-JP" altLang="en-US" b="1" dirty="0"/>
          </a:p>
        </p:txBody>
      </p:sp>
      <p:sp>
        <p:nvSpPr>
          <p:cNvPr id="52" name="テキスト ボックス 51"/>
          <p:cNvSpPr txBox="1"/>
          <p:nvPr/>
        </p:nvSpPr>
        <p:spPr>
          <a:xfrm>
            <a:off x="8739366" y="2843644"/>
            <a:ext cx="441146" cy="369332"/>
          </a:xfrm>
          <a:prstGeom prst="rect">
            <a:avLst/>
          </a:prstGeom>
          <a:noFill/>
        </p:spPr>
        <p:txBody>
          <a:bodyPr wrap="none" rtlCol="0">
            <a:spAutoFit/>
          </a:bodyPr>
          <a:lstStyle/>
          <a:p>
            <a:r>
              <a:rPr kumimoji="1" lang="en-US" altLang="ja-JP" b="1" dirty="0" smtClean="0"/>
              <a:t>UF</a:t>
            </a:r>
            <a:endParaRPr kumimoji="1" lang="ja-JP" altLang="en-US" b="1" dirty="0"/>
          </a:p>
        </p:txBody>
      </p:sp>
      <p:cxnSp>
        <p:nvCxnSpPr>
          <p:cNvPr id="41" name="直線コネクタ 40"/>
          <p:cNvCxnSpPr/>
          <p:nvPr/>
        </p:nvCxnSpPr>
        <p:spPr>
          <a:xfrm>
            <a:off x="539552" y="4581128"/>
            <a:ext cx="38884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4425552" y="4365104"/>
            <a:ext cx="290464" cy="369332"/>
          </a:xfrm>
          <a:prstGeom prst="rect">
            <a:avLst/>
          </a:prstGeom>
          <a:noFill/>
        </p:spPr>
        <p:txBody>
          <a:bodyPr wrap="none" rtlCol="0">
            <a:spAutoFit/>
          </a:bodyPr>
          <a:lstStyle/>
          <a:p>
            <a:r>
              <a:rPr kumimoji="1" lang="en-US" altLang="ja-JP" b="1" dirty="0" smtClean="0"/>
              <a:t>F</a:t>
            </a:r>
            <a:endParaRPr kumimoji="1" lang="ja-JP" altLang="en-US" b="1" dirty="0"/>
          </a:p>
        </p:txBody>
      </p:sp>
      <p:sp>
        <p:nvSpPr>
          <p:cNvPr id="42" name="スライド番号プレースホルダ 41"/>
          <p:cNvSpPr>
            <a:spLocks noGrp="1"/>
          </p:cNvSpPr>
          <p:nvPr>
            <p:ph type="sldNum" sz="quarter" idx="12"/>
          </p:nvPr>
        </p:nvSpPr>
        <p:spPr/>
        <p:txBody>
          <a:bodyPr/>
          <a:lstStyle/>
          <a:p>
            <a:fld id="{1B2C0A51-D84E-4795-97CC-5D1960B01346}" type="slidenum">
              <a:rPr lang="ja-JP" altLang="en-US" smtClean="0"/>
              <a:pPr/>
              <a:t>35</a:t>
            </a:fld>
            <a:endParaRPr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側鎖のサンプリング</a:t>
            </a:r>
            <a:endParaRPr kumimoji="1" lang="ja-JP" altLang="en-US" dirty="0"/>
          </a:p>
        </p:txBody>
      </p:sp>
      <p:pic>
        <p:nvPicPr>
          <p:cNvPr id="224258" name="Picture 2" descr="C:\Documents and Settings\原田隆平\My Documents\offical-work\論文\グラフ\CGREM\chignolin\Figure2\freq_kai_chignoli.tif"/>
          <p:cNvPicPr>
            <a:picLocks noChangeAspect="1" noChangeArrowheads="1"/>
          </p:cNvPicPr>
          <p:nvPr/>
        </p:nvPicPr>
        <p:blipFill>
          <a:blip r:embed="rId3" cstate="print"/>
          <a:srcRect/>
          <a:stretch>
            <a:fillRect/>
          </a:stretch>
        </p:blipFill>
        <p:spPr bwMode="auto">
          <a:xfrm>
            <a:off x="2991123" y="3322350"/>
            <a:ext cx="4821237" cy="2667000"/>
          </a:xfrm>
          <a:prstGeom prst="rect">
            <a:avLst/>
          </a:prstGeom>
          <a:noFill/>
        </p:spPr>
      </p:pic>
      <p:sp>
        <p:nvSpPr>
          <p:cNvPr id="5" name="テキスト ボックス 4"/>
          <p:cNvSpPr txBox="1"/>
          <p:nvPr/>
        </p:nvSpPr>
        <p:spPr>
          <a:xfrm>
            <a:off x="251520" y="1424970"/>
            <a:ext cx="8834852" cy="707886"/>
          </a:xfrm>
          <a:prstGeom prst="rect">
            <a:avLst/>
          </a:prstGeom>
          <a:noFill/>
        </p:spPr>
        <p:txBody>
          <a:bodyPr wrap="square" rtlCol="0">
            <a:spAutoFit/>
          </a:bodyPr>
          <a:lstStyle/>
          <a:p>
            <a:r>
              <a:rPr lang="ja-JP" altLang="en-US" sz="2000" dirty="0" smtClean="0">
                <a:latin typeface="MS 明朝"/>
              </a:rPr>
              <a:t>☆側鎖はアミノ酸側鎖配座（ロータマー）ライブラリを利用し、最適な配置の</a:t>
            </a:r>
            <a:endParaRPr lang="en-US" altLang="ja-JP" sz="2000" dirty="0" smtClean="0">
              <a:latin typeface="MS 明朝"/>
            </a:endParaRPr>
          </a:p>
          <a:p>
            <a:r>
              <a:rPr lang="ja-JP" altLang="en-US" sz="2000" dirty="0" smtClean="0">
                <a:latin typeface="MS 明朝"/>
              </a:rPr>
              <a:t>　 １つとして与えられる</a:t>
            </a:r>
            <a:endParaRPr kumimoji="1" lang="ja-JP" altLang="en-US" sz="2000" dirty="0"/>
          </a:p>
        </p:txBody>
      </p:sp>
      <p:sp>
        <p:nvSpPr>
          <p:cNvPr id="6" name="テキスト ボックス 5"/>
          <p:cNvSpPr txBox="1"/>
          <p:nvPr/>
        </p:nvSpPr>
        <p:spPr>
          <a:xfrm>
            <a:off x="539552" y="2289066"/>
            <a:ext cx="8280920" cy="707886"/>
          </a:xfrm>
          <a:prstGeom prst="rect">
            <a:avLst/>
          </a:prstGeom>
          <a:noFill/>
        </p:spPr>
        <p:txBody>
          <a:bodyPr wrap="square" rtlCol="0">
            <a:spAutoFit/>
          </a:bodyPr>
          <a:lstStyle/>
          <a:p>
            <a:r>
              <a:rPr kumimoji="1" lang="ja-JP" altLang="en-US" sz="2000" dirty="0" smtClean="0"/>
              <a:t>初期配置に依存せず、他のロータマ－の配置もサンプリングされているか</a:t>
            </a:r>
            <a:endParaRPr kumimoji="1" lang="en-US" altLang="ja-JP" sz="2000" dirty="0" smtClean="0"/>
          </a:p>
          <a:p>
            <a:r>
              <a:rPr kumimoji="1" lang="ja-JP" altLang="en-US" sz="2000" dirty="0" smtClean="0"/>
              <a:t>確認する必要がある</a:t>
            </a:r>
            <a:endParaRPr kumimoji="1" lang="ja-JP" altLang="en-US" sz="2000" dirty="0"/>
          </a:p>
        </p:txBody>
      </p:sp>
      <p:cxnSp>
        <p:nvCxnSpPr>
          <p:cNvPr id="7" name="直線矢印コネクタ 6"/>
          <p:cNvCxnSpPr/>
          <p:nvPr/>
        </p:nvCxnSpPr>
        <p:spPr>
          <a:xfrm rot="16200000" flipH="1">
            <a:off x="4428382" y="2133253"/>
            <a:ext cx="287237"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4211960" y="2924944"/>
            <a:ext cx="2736304" cy="400110"/>
          </a:xfrm>
          <a:prstGeom prst="rect">
            <a:avLst/>
          </a:prstGeom>
          <a:noFill/>
        </p:spPr>
        <p:txBody>
          <a:bodyPr wrap="square" rtlCol="0">
            <a:spAutoFit/>
          </a:bodyPr>
          <a:lstStyle/>
          <a:p>
            <a:r>
              <a:rPr lang="ja-JP" altLang="en-US" sz="2000" dirty="0" smtClean="0">
                <a:latin typeface="MS 明朝"/>
              </a:rPr>
              <a:t>側鎖のロータマ－遷移</a:t>
            </a:r>
            <a:endParaRPr kumimoji="1" lang="ja-JP" altLang="en-US" sz="2000" dirty="0"/>
          </a:p>
        </p:txBody>
      </p:sp>
      <p:sp>
        <p:nvSpPr>
          <p:cNvPr id="10" name="テキスト ボックス 9"/>
          <p:cNvSpPr txBox="1"/>
          <p:nvPr/>
        </p:nvSpPr>
        <p:spPr>
          <a:xfrm>
            <a:off x="1187624" y="6125234"/>
            <a:ext cx="7128792" cy="400110"/>
          </a:xfrm>
          <a:prstGeom prst="rect">
            <a:avLst/>
          </a:prstGeom>
          <a:noFill/>
        </p:spPr>
        <p:txBody>
          <a:bodyPr wrap="square" rtlCol="0">
            <a:spAutoFit/>
          </a:bodyPr>
          <a:lstStyle/>
          <a:p>
            <a:r>
              <a:rPr lang="ja-JP" altLang="en-US" sz="2000" dirty="0" smtClean="0"/>
              <a:t>→初期配置に依存しない、十分な頻度のロータマ－遷移を確認</a:t>
            </a:r>
            <a:endParaRPr kumimoji="1" lang="ja-JP" altLang="en-US" sz="2000" dirty="0"/>
          </a:p>
        </p:txBody>
      </p:sp>
      <p:pic>
        <p:nvPicPr>
          <p:cNvPr id="192513" name="Picture 1"/>
          <p:cNvPicPr>
            <a:picLocks noChangeAspect="1" noChangeArrowheads="1"/>
          </p:cNvPicPr>
          <p:nvPr/>
        </p:nvPicPr>
        <p:blipFill>
          <a:blip r:embed="rId4" cstate="print"/>
          <a:srcRect l="37798" t="16380" r="40939" b="18101"/>
          <a:stretch>
            <a:fillRect/>
          </a:stretch>
        </p:blipFill>
        <p:spPr bwMode="auto">
          <a:xfrm>
            <a:off x="971600" y="3181038"/>
            <a:ext cx="1383384" cy="2664296"/>
          </a:xfrm>
          <a:prstGeom prst="rect">
            <a:avLst/>
          </a:prstGeom>
          <a:noFill/>
          <a:ln w="9525">
            <a:noFill/>
            <a:miter lim="800000"/>
            <a:headEnd/>
            <a:tailEnd/>
          </a:ln>
        </p:spPr>
      </p:pic>
      <p:sp>
        <p:nvSpPr>
          <p:cNvPr id="12" name="テキスト ボックス 11"/>
          <p:cNvSpPr txBox="1"/>
          <p:nvPr/>
        </p:nvSpPr>
        <p:spPr>
          <a:xfrm>
            <a:off x="1832882" y="5651956"/>
            <a:ext cx="506870" cy="369332"/>
          </a:xfrm>
          <a:prstGeom prst="rect">
            <a:avLst/>
          </a:prstGeom>
          <a:noFill/>
        </p:spPr>
        <p:txBody>
          <a:bodyPr wrap="none" rtlCol="0">
            <a:spAutoFit/>
          </a:bodyPr>
          <a:lstStyle/>
          <a:p>
            <a:r>
              <a:rPr kumimoji="1" lang="en-US" altLang="ja-JP" dirty="0" smtClean="0"/>
              <a:t>W9</a:t>
            </a:r>
            <a:endParaRPr kumimoji="1" lang="ja-JP" altLang="en-US" dirty="0"/>
          </a:p>
        </p:txBody>
      </p:sp>
      <p:sp>
        <p:nvSpPr>
          <p:cNvPr id="13" name="テキスト ボックス 12"/>
          <p:cNvSpPr txBox="1"/>
          <p:nvPr/>
        </p:nvSpPr>
        <p:spPr>
          <a:xfrm>
            <a:off x="2195736" y="4581128"/>
            <a:ext cx="413896" cy="369332"/>
          </a:xfrm>
          <a:prstGeom prst="rect">
            <a:avLst/>
          </a:prstGeom>
          <a:noFill/>
        </p:spPr>
        <p:txBody>
          <a:bodyPr wrap="none" rtlCol="0">
            <a:spAutoFit/>
          </a:bodyPr>
          <a:lstStyle/>
          <a:p>
            <a:r>
              <a:rPr kumimoji="1" lang="en-US" altLang="ja-JP" dirty="0" smtClean="0"/>
              <a:t>Y2</a:t>
            </a:r>
            <a:endParaRPr kumimoji="1" lang="ja-JP" altLang="en-US" dirty="0"/>
          </a:p>
        </p:txBody>
      </p:sp>
      <p:sp>
        <p:nvSpPr>
          <p:cNvPr id="14" name="テキスト ボックス 13"/>
          <p:cNvSpPr txBox="1"/>
          <p:nvPr/>
        </p:nvSpPr>
        <p:spPr>
          <a:xfrm>
            <a:off x="2195736" y="3203684"/>
            <a:ext cx="413896" cy="369332"/>
          </a:xfrm>
          <a:prstGeom prst="rect">
            <a:avLst/>
          </a:prstGeom>
          <a:noFill/>
        </p:spPr>
        <p:txBody>
          <a:bodyPr wrap="none" rtlCol="0">
            <a:spAutoFit/>
          </a:bodyPr>
          <a:lstStyle/>
          <a:p>
            <a:r>
              <a:rPr kumimoji="1" lang="en-US" altLang="ja-JP" dirty="0" smtClean="0"/>
              <a:t>E5</a:t>
            </a:r>
            <a:endParaRPr kumimoji="1" lang="ja-JP" altLang="en-US" dirty="0"/>
          </a:p>
        </p:txBody>
      </p:sp>
      <p:sp>
        <p:nvSpPr>
          <p:cNvPr id="15" name="テキスト ボックス 14"/>
          <p:cNvSpPr txBox="1"/>
          <p:nvPr/>
        </p:nvSpPr>
        <p:spPr>
          <a:xfrm>
            <a:off x="683568" y="3779748"/>
            <a:ext cx="413896" cy="369332"/>
          </a:xfrm>
          <a:prstGeom prst="rect">
            <a:avLst/>
          </a:prstGeom>
          <a:noFill/>
        </p:spPr>
        <p:txBody>
          <a:bodyPr wrap="none" rtlCol="0">
            <a:spAutoFit/>
          </a:bodyPr>
          <a:lstStyle/>
          <a:p>
            <a:r>
              <a:rPr kumimoji="1" lang="en-US" altLang="ja-JP" dirty="0" smtClean="0"/>
              <a:t>T6</a:t>
            </a:r>
            <a:endParaRPr kumimoji="1" lang="ja-JP" altLang="en-US" dirty="0"/>
          </a:p>
        </p:txBody>
      </p:sp>
      <p:sp>
        <p:nvSpPr>
          <p:cNvPr id="16" name="スライド番号プレースホルダ 15"/>
          <p:cNvSpPr>
            <a:spLocks noGrp="1"/>
          </p:cNvSpPr>
          <p:nvPr>
            <p:ph type="sldNum" sz="quarter" idx="12"/>
          </p:nvPr>
        </p:nvSpPr>
        <p:spPr/>
        <p:txBody>
          <a:bodyPr/>
          <a:lstStyle/>
          <a:p>
            <a:fld id="{1B2C0A51-D84E-4795-97CC-5D1960B01346}" type="slidenum">
              <a:rPr lang="ja-JP" altLang="en-US" smtClean="0"/>
              <a:pPr/>
              <a:t>36</a:t>
            </a:fld>
            <a:endParaRPr lang="ja-JP"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先行研究及び通常の</a:t>
            </a:r>
            <a:r>
              <a:rPr lang="en-US" altLang="ja-JP" dirty="0" smtClean="0"/>
              <a:t>MD</a:t>
            </a:r>
            <a:r>
              <a:rPr lang="ja-JP" altLang="en-US" dirty="0" smtClean="0"/>
              <a:t>との比較</a:t>
            </a:r>
            <a:endParaRPr kumimoji="1" lang="ja-JP" altLang="en-US" dirty="0"/>
          </a:p>
        </p:txBody>
      </p:sp>
      <p:sp>
        <p:nvSpPr>
          <p:cNvPr id="5" name="テキスト ボックス 4"/>
          <p:cNvSpPr txBox="1"/>
          <p:nvPr/>
        </p:nvSpPr>
        <p:spPr>
          <a:xfrm>
            <a:off x="683568" y="5229200"/>
            <a:ext cx="2372765" cy="923330"/>
          </a:xfrm>
          <a:prstGeom prst="rect">
            <a:avLst/>
          </a:prstGeom>
          <a:noFill/>
        </p:spPr>
        <p:txBody>
          <a:bodyPr wrap="none" rtlCol="0">
            <a:spAutoFit/>
          </a:bodyPr>
          <a:lstStyle/>
          <a:p>
            <a:r>
              <a:rPr lang="en-US" altLang="ja-JP" dirty="0" smtClean="0"/>
              <a:t>(</a:t>
            </a:r>
            <a:r>
              <a:rPr lang="en-US" altLang="ja-JP" i="1" dirty="0" smtClean="0"/>
              <a:t>FEBS Letters</a:t>
            </a:r>
            <a:endParaRPr lang="en-US" altLang="ja-JP" dirty="0" smtClean="0"/>
          </a:p>
          <a:p>
            <a:r>
              <a:rPr lang="en-US" altLang="ja-JP" i="1" dirty="0" smtClean="0"/>
              <a:t> </a:t>
            </a:r>
            <a:r>
              <a:rPr lang="en-US" altLang="ja-JP" b="1" dirty="0" smtClean="0"/>
              <a:t>580</a:t>
            </a:r>
            <a:r>
              <a:rPr lang="en-US" altLang="ja-JP" dirty="0" smtClean="0"/>
              <a:t>: 3422-3426 (2006)</a:t>
            </a:r>
          </a:p>
          <a:p>
            <a:r>
              <a:rPr kumimoji="1" lang="en-US" altLang="ja-JP" dirty="0" smtClean="0"/>
              <a:t> Fig. 5. (B)</a:t>
            </a:r>
            <a:r>
              <a:rPr kumimoji="1" lang="ja-JP" altLang="en-US" dirty="0" smtClean="0"/>
              <a:t>より</a:t>
            </a:r>
            <a:r>
              <a:rPr lang="ja-JP" altLang="en-US" dirty="0" smtClean="0"/>
              <a:t>引用</a:t>
            </a:r>
            <a:r>
              <a:rPr kumimoji="1" lang="en-US" altLang="ja-JP" dirty="0" smtClean="0"/>
              <a:t>) </a:t>
            </a:r>
          </a:p>
        </p:txBody>
      </p:sp>
      <p:sp>
        <p:nvSpPr>
          <p:cNvPr id="7" name="テキスト ボックス 6"/>
          <p:cNvSpPr txBox="1"/>
          <p:nvPr/>
        </p:nvSpPr>
        <p:spPr>
          <a:xfrm>
            <a:off x="3494743" y="1484784"/>
            <a:ext cx="2585964" cy="646331"/>
          </a:xfrm>
          <a:prstGeom prst="rect">
            <a:avLst/>
          </a:prstGeom>
          <a:noFill/>
        </p:spPr>
        <p:txBody>
          <a:bodyPr wrap="none" rtlCol="0">
            <a:spAutoFit/>
          </a:bodyPr>
          <a:lstStyle/>
          <a:p>
            <a:r>
              <a:rPr kumimoji="1" lang="ja-JP" altLang="en-US" u="sng" dirty="0" smtClean="0"/>
              <a:t>溶媒</a:t>
            </a:r>
            <a:r>
              <a:rPr kumimoji="1" lang="en-US" altLang="ja-JP" u="sng" dirty="0" smtClean="0"/>
              <a:t>(</a:t>
            </a:r>
            <a:r>
              <a:rPr kumimoji="1" lang="ja-JP" altLang="en-US" u="sng" dirty="0" smtClean="0"/>
              <a:t>水</a:t>
            </a:r>
            <a:r>
              <a:rPr kumimoji="1" lang="en-US" altLang="ja-JP" u="sng" dirty="0" smtClean="0"/>
              <a:t>)</a:t>
            </a:r>
            <a:r>
              <a:rPr kumimoji="1" lang="ja-JP" altLang="en-US" u="sng" dirty="0" smtClean="0"/>
              <a:t>を</a:t>
            </a:r>
            <a:r>
              <a:rPr kumimoji="1" lang="ja-JP" altLang="en-US" u="sng" dirty="0" err="1" smtClean="0"/>
              <a:t>露にに含んだ</a:t>
            </a:r>
            <a:endParaRPr kumimoji="1" lang="en-US" altLang="ja-JP" u="sng" dirty="0" smtClean="0"/>
          </a:p>
          <a:p>
            <a:r>
              <a:rPr kumimoji="1" lang="en-US" altLang="ja-JP" dirty="0" smtClean="0"/>
              <a:t>  </a:t>
            </a:r>
            <a:r>
              <a:rPr kumimoji="1" lang="en-US" altLang="ja-JP" u="sng" dirty="0" smtClean="0"/>
              <a:t>MSFEL (1 ns×100 runs)</a:t>
            </a:r>
            <a:endParaRPr kumimoji="1" lang="ja-JP" altLang="en-US" u="sng" dirty="0"/>
          </a:p>
        </p:txBody>
      </p:sp>
      <p:sp>
        <p:nvSpPr>
          <p:cNvPr id="13" name="テキスト ボックス 12"/>
          <p:cNvSpPr txBox="1"/>
          <p:nvPr/>
        </p:nvSpPr>
        <p:spPr>
          <a:xfrm>
            <a:off x="6516216" y="1484784"/>
            <a:ext cx="2396810" cy="646331"/>
          </a:xfrm>
          <a:prstGeom prst="rect">
            <a:avLst/>
          </a:prstGeom>
          <a:noFill/>
        </p:spPr>
        <p:txBody>
          <a:bodyPr wrap="none" rtlCol="0">
            <a:spAutoFit/>
          </a:bodyPr>
          <a:lstStyle/>
          <a:p>
            <a:r>
              <a:rPr lang="ja-JP" altLang="en-US" u="sng" dirty="0" smtClean="0"/>
              <a:t>溶媒</a:t>
            </a:r>
            <a:r>
              <a:rPr lang="en-US" altLang="ja-JP" u="sng" dirty="0" smtClean="0"/>
              <a:t>(</a:t>
            </a:r>
            <a:r>
              <a:rPr lang="ja-JP" altLang="en-US" u="sng" dirty="0" smtClean="0"/>
              <a:t>水</a:t>
            </a:r>
            <a:r>
              <a:rPr lang="en-US" altLang="ja-JP" u="sng" dirty="0" smtClean="0"/>
              <a:t>)</a:t>
            </a:r>
            <a:r>
              <a:rPr lang="ja-JP" altLang="en-US" u="sng" dirty="0" smtClean="0"/>
              <a:t>を露に含んだ</a:t>
            </a:r>
            <a:endParaRPr lang="en-US" altLang="ja-JP" u="sng" dirty="0" smtClean="0"/>
          </a:p>
          <a:p>
            <a:r>
              <a:rPr lang="ja-JP" altLang="en-US" dirty="0" smtClean="0"/>
              <a:t>    </a:t>
            </a:r>
            <a:r>
              <a:rPr lang="ja-JP" altLang="en-US" u="sng" dirty="0" smtClean="0"/>
              <a:t>通常の</a:t>
            </a:r>
            <a:r>
              <a:rPr lang="en-US" altLang="ja-JP" u="sng" dirty="0" smtClean="0"/>
              <a:t>MD (100 ns)</a:t>
            </a:r>
            <a:endParaRPr kumimoji="1" lang="ja-JP" altLang="en-US" u="sng" dirty="0"/>
          </a:p>
        </p:txBody>
      </p:sp>
      <p:sp>
        <p:nvSpPr>
          <p:cNvPr id="10" name="テキスト ボックス 9"/>
          <p:cNvSpPr txBox="1"/>
          <p:nvPr/>
        </p:nvSpPr>
        <p:spPr>
          <a:xfrm>
            <a:off x="414048" y="1509153"/>
            <a:ext cx="2975495" cy="646331"/>
          </a:xfrm>
          <a:prstGeom prst="rect">
            <a:avLst/>
          </a:prstGeom>
          <a:noFill/>
        </p:spPr>
        <p:txBody>
          <a:bodyPr wrap="none" rtlCol="0">
            <a:spAutoFit/>
          </a:bodyPr>
          <a:lstStyle/>
          <a:p>
            <a:r>
              <a:rPr lang="ja-JP" altLang="en-US" dirty="0" smtClean="0"/>
              <a:t> 溶媒</a:t>
            </a:r>
            <a:r>
              <a:rPr lang="en-US" altLang="ja-JP" dirty="0" smtClean="0"/>
              <a:t>(</a:t>
            </a:r>
            <a:r>
              <a:rPr lang="ja-JP" altLang="en-US" dirty="0" smtClean="0"/>
              <a:t>水</a:t>
            </a:r>
            <a:r>
              <a:rPr lang="en-US" altLang="ja-JP" dirty="0" smtClean="0"/>
              <a:t>)</a:t>
            </a:r>
            <a:r>
              <a:rPr lang="ja-JP" altLang="en-US" dirty="0" smtClean="0"/>
              <a:t>を連続体近似した</a:t>
            </a:r>
            <a:endParaRPr lang="en-US" altLang="ja-JP" dirty="0" smtClean="0"/>
          </a:p>
          <a:p>
            <a:r>
              <a:rPr kumimoji="1" lang="ja-JP" altLang="en-US" u="sng" dirty="0" smtClean="0"/>
              <a:t>マルチカノニカル</a:t>
            </a:r>
            <a:r>
              <a:rPr kumimoji="1" lang="en-US" altLang="ja-JP" u="sng" dirty="0" smtClean="0"/>
              <a:t>MD(300 ns)</a:t>
            </a:r>
          </a:p>
        </p:txBody>
      </p:sp>
      <p:sp>
        <p:nvSpPr>
          <p:cNvPr id="14" name="テキスト ボックス 13"/>
          <p:cNvSpPr txBox="1"/>
          <p:nvPr/>
        </p:nvSpPr>
        <p:spPr>
          <a:xfrm>
            <a:off x="107504" y="6197242"/>
            <a:ext cx="9009198" cy="400110"/>
          </a:xfrm>
          <a:prstGeom prst="rect">
            <a:avLst/>
          </a:prstGeom>
          <a:noFill/>
        </p:spPr>
        <p:txBody>
          <a:bodyPr wrap="none" rtlCol="0">
            <a:spAutoFit/>
          </a:bodyPr>
          <a:lstStyle/>
          <a:p>
            <a:r>
              <a:rPr lang="ja-JP" altLang="en-US" sz="2000" u="sng" dirty="0" smtClean="0">
                <a:latin typeface="MS 明朝"/>
              </a:rPr>
              <a:t>☆</a:t>
            </a:r>
            <a:r>
              <a:rPr lang="ja-JP" altLang="en-US" sz="2000" u="sng" dirty="0" smtClean="0"/>
              <a:t>先行研究及び従来の</a:t>
            </a:r>
            <a:r>
              <a:rPr lang="en-US" altLang="ja-JP" sz="2000" u="sng" dirty="0" smtClean="0"/>
              <a:t>MD</a:t>
            </a:r>
            <a:r>
              <a:rPr lang="ja-JP" altLang="en-US" sz="2000" u="sng" dirty="0" smtClean="0"/>
              <a:t>と比較して、効率的に自由エネルギー地形を計算可能</a:t>
            </a:r>
            <a:r>
              <a:rPr lang="en-US" altLang="ja-JP" sz="2000" u="sng" dirty="0" smtClean="0"/>
              <a:t>!</a:t>
            </a:r>
            <a:endParaRPr kumimoji="1" lang="ja-JP" altLang="en-US" sz="2000" u="sng" dirty="0"/>
          </a:p>
        </p:txBody>
      </p:sp>
      <p:pic>
        <p:nvPicPr>
          <p:cNvPr id="17" name="Picture 2"/>
          <p:cNvPicPr>
            <a:picLocks noChangeAspect="1" noChangeArrowheads="1"/>
          </p:cNvPicPr>
          <p:nvPr/>
        </p:nvPicPr>
        <p:blipFill>
          <a:blip r:embed="rId3" cstate="print"/>
          <a:srcRect l="5953" t="5012" r="7837" b="3538"/>
          <a:stretch>
            <a:fillRect/>
          </a:stretch>
        </p:blipFill>
        <p:spPr bwMode="auto">
          <a:xfrm>
            <a:off x="35496" y="2060848"/>
            <a:ext cx="3168352" cy="3240360"/>
          </a:xfrm>
          <a:prstGeom prst="rect">
            <a:avLst/>
          </a:prstGeom>
          <a:noFill/>
          <a:ln w="9525">
            <a:noFill/>
            <a:miter lim="800000"/>
            <a:headEnd/>
            <a:tailEnd/>
          </a:ln>
        </p:spPr>
      </p:pic>
      <p:grpSp>
        <p:nvGrpSpPr>
          <p:cNvPr id="21" name="グループ化 20"/>
          <p:cNvGrpSpPr/>
          <p:nvPr/>
        </p:nvGrpSpPr>
        <p:grpSpPr>
          <a:xfrm>
            <a:off x="3292524" y="2132856"/>
            <a:ext cx="2863652" cy="3085311"/>
            <a:chOff x="3419872" y="2132856"/>
            <a:chExt cx="2603320" cy="3085311"/>
          </a:xfrm>
        </p:grpSpPr>
        <p:pic>
          <p:nvPicPr>
            <p:cNvPr id="186369" name="Picture 1" descr="C:\Documents and Settings\原田隆平\My Documents\D論\グラフ\pmf_hd_wt_100_slide.tif"/>
            <p:cNvPicPr>
              <a:picLocks noChangeAspect="1" noChangeArrowheads="1"/>
            </p:cNvPicPr>
            <p:nvPr/>
          </p:nvPicPr>
          <p:blipFill>
            <a:blip r:embed="rId4" cstate="print">
              <a:clrChange>
                <a:clrFrom>
                  <a:srgbClr val="F6FAF6"/>
                </a:clrFrom>
                <a:clrTo>
                  <a:srgbClr val="F6FAF6">
                    <a:alpha val="0"/>
                  </a:srgbClr>
                </a:clrTo>
              </a:clrChange>
            </a:blip>
            <a:srcRect l="6153" t="10688" r="20550" b="8215"/>
            <a:stretch>
              <a:fillRect/>
            </a:stretch>
          </p:blipFill>
          <p:spPr bwMode="auto">
            <a:xfrm>
              <a:off x="3419872" y="2132856"/>
              <a:ext cx="2603320" cy="2880320"/>
            </a:xfrm>
            <a:prstGeom prst="rect">
              <a:avLst/>
            </a:prstGeom>
            <a:noFill/>
          </p:spPr>
        </p:pic>
        <p:sp>
          <p:nvSpPr>
            <p:cNvPr id="19" name="テキスト ボックス 18"/>
            <p:cNvSpPr txBox="1"/>
            <p:nvPr/>
          </p:nvSpPr>
          <p:spPr>
            <a:xfrm>
              <a:off x="4169529" y="4941168"/>
              <a:ext cx="1412566" cy="276999"/>
            </a:xfrm>
            <a:prstGeom prst="rect">
              <a:avLst/>
            </a:prstGeom>
            <a:noFill/>
          </p:spPr>
          <p:txBody>
            <a:bodyPr wrap="none" rtlCol="0">
              <a:spAutoFit/>
            </a:bodyPr>
            <a:lstStyle/>
            <a:p>
              <a:r>
                <a:rPr lang="en-US" altLang="ja-JP" sz="1200" i="1" dirty="0" smtClean="0"/>
                <a:t>d</a:t>
              </a:r>
              <a:r>
                <a:rPr kumimoji="1" lang="en-US" altLang="ja-JP" sz="1200" dirty="0" smtClean="0"/>
                <a:t>(Asp3N-Gly7O) [</a:t>
              </a:r>
              <a:r>
                <a:rPr kumimoji="1" lang="en-US" altLang="ja-JP" sz="1200" dirty="0" smtClean="0">
                  <a:latin typeface="Arial Unicode MS"/>
                  <a:ea typeface="Arial Unicode MS"/>
                  <a:cs typeface="Arial Unicode MS"/>
                </a:rPr>
                <a:t>Å</a:t>
              </a:r>
              <a:r>
                <a:rPr kumimoji="1" lang="en-US" altLang="ja-JP" sz="1200" dirty="0" smtClean="0"/>
                <a:t>]</a:t>
              </a:r>
            </a:p>
          </p:txBody>
        </p:sp>
      </p:grpSp>
      <p:sp>
        <p:nvSpPr>
          <p:cNvPr id="27" name="正方形/長方形 26"/>
          <p:cNvSpPr/>
          <p:nvPr/>
        </p:nvSpPr>
        <p:spPr>
          <a:xfrm>
            <a:off x="2339752" y="2276872"/>
            <a:ext cx="720080"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6370" name="Picture 2" descr="C:\Documents and Settings\原田隆平\My Documents\D論\グラフ\pmf_hd_wat_cmd_slide.tif"/>
          <p:cNvPicPr>
            <a:picLocks noChangeArrowheads="1"/>
          </p:cNvPicPr>
          <p:nvPr/>
        </p:nvPicPr>
        <p:blipFill>
          <a:blip r:embed="rId5" cstate="print">
            <a:clrChange>
              <a:clrFrom>
                <a:srgbClr val="F6FAF6"/>
              </a:clrFrom>
              <a:clrTo>
                <a:srgbClr val="F6FAF6">
                  <a:alpha val="0"/>
                </a:srgbClr>
              </a:clrTo>
            </a:clrChange>
          </a:blip>
          <a:srcRect l="6048" t="10080" r="21377" b="7265"/>
          <a:stretch>
            <a:fillRect/>
          </a:stretch>
        </p:blipFill>
        <p:spPr bwMode="auto">
          <a:xfrm>
            <a:off x="6205141" y="2139572"/>
            <a:ext cx="2903363" cy="2912969"/>
          </a:xfrm>
          <a:prstGeom prst="rect">
            <a:avLst/>
          </a:prstGeom>
          <a:noFill/>
        </p:spPr>
      </p:pic>
      <p:sp>
        <p:nvSpPr>
          <p:cNvPr id="28" name="テキスト ボックス 27"/>
          <p:cNvSpPr txBox="1"/>
          <p:nvPr/>
        </p:nvSpPr>
        <p:spPr>
          <a:xfrm>
            <a:off x="7122633" y="4941168"/>
            <a:ext cx="1553823" cy="276999"/>
          </a:xfrm>
          <a:prstGeom prst="rect">
            <a:avLst/>
          </a:prstGeom>
          <a:noFill/>
        </p:spPr>
        <p:txBody>
          <a:bodyPr wrap="none" rtlCol="0">
            <a:spAutoFit/>
          </a:bodyPr>
          <a:lstStyle/>
          <a:p>
            <a:r>
              <a:rPr lang="en-US" altLang="ja-JP" sz="1200" i="1" dirty="0" smtClean="0"/>
              <a:t>d</a:t>
            </a:r>
            <a:r>
              <a:rPr kumimoji="1" lang="en-US" altLang="ja-JP" sz="1200" dirty="0" smtClean="0"/>
              <a:t>(Asp3N-Gly7O) [</a:t>
            </a:r>
            <a:r>
              <a:rPr kumimoji="1" lang="en-US" altLang="ja-JP" sz="1200" dirty="0" smtClean="0">
                <a:latin typeface="Arial Unicode MS"/>
                <a:ea typeface="Arial Unicode MS"/>
                <a:cs typeface="Arial Unicode MS"/>
              </a:rPr>
              <a:t>Å</a:t>
            </a:r>
            <a:r>
              <a:rPr kumimoji="1" lang="en-US" altLang="ja-JP" sz="1200" dirty="0" smtClean="0"/>
              <a:t>]</a:t>
            </a:r>
          </a:p>
        </p:txBody>
      </p:sp>
      <p:cxnSp>
        <p:nvCxnSpPr>
          <p:cNvPr id="29" name="直線矢印コネクタ 28"/>
          <p:cNvCxnSpPr/>
          <p:nvPr/>
        </p:nvCxnSpPr>
        <p:spPr>
          <a:xfrm rot="10800000">
            <a:off x="4427984" y="4365104"/>
            <a:ext cx="432048" cy="1588"/>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rot="5400000">
            <a:off x="4284765" y="3212184"/>
            <a:ext cx="646482" cy="504051"/>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rot="16200000" flipH="1">
            <a:off x="3563094" y="3501802"/>
            <a:ext cx="504850" cy="71214"/>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86371" name="Picture 3" descr="conformations-chignolin-new2"/>
          <p:cNvPicPr>
            <a:picLocks noChangeAspect="1" noChangeArrowheads="1"/>
          </p:cNvPicPr>
          <p:nvPr/>
        </p:nvPicPr>
        <p:blipFill>
          <a:blip r:embed="rId6" cstate="print"/>
          <a:srcRect l="11896" t="16106" r="68585" b="52615"/>
          <a:stretch>
            <a:fillRect/>
          </a:stretch>
        </p:blipFill>
        <p:spPr bwMode="auto">
          <a:xfrm>
            <a:off x="4860032" y="3645024"/>
            <a:ext cx="900100" cy="1080120"/>
          </a:xfrm>
          <a:prstGeom prst="rect">
            <a:avLst/>
          </a:prstGeom>
          <a:noFill/>
          <a:ln w="9525">
            <a:noFill/>
            <a:miter lim="800000"/>
            <a:headEnd/>
            <a:tailEnd/>
          </a:ln>
        </p:spPr>
      </p:pic>
      <p:pic>
        <p:nvPicPr>
          <p:cNvPr id="186372" name="Picture 4" descr="conformations-chignolin-new2"/>
          <p:cNvPicPr>
            <a:picLocks noChangeAspect="1" noChangeArrowheads="1"/>
          </p:cNvPicPr>
          <p:nvPr/>
        </p:nvPicPr>
        <p:blipFill>
          <a:blip r:embed="rId7" cstate="print"/>
          <a:srcRect l="10595" t="54335" r="71513" b="10911"/>
          <a:stretch>
            <a:fillRect/>
          </a:stretch>
        </p:blipFill>
        <p:spPr bwMode="auto">
          <a:xfrm>
            <a:off x="3563888" y="2204864"/>
            <a:ext cx="792088" cy="1152128"/>
          </a:xfrm>
          <a:prstGeom prst="rect">
            <a:avLst/>
          </a:prstGeom>
          <a:noFill/>
          <a:ln w="9525">
            <a:noFill/>
            <a:miter lim="800000"/>
            <a:headEnd/>
            <a:tailEnd/>
          </a:ln>
        </p:spPr>
      </p:pic>
      <p:sp>
        <p:nvSpPr>
          <p:cNvPr id="39" name="正方形/長方形 38"/>
          <p:cNvSpPr/>
          <p:nvPr/>
        </p:nvSpPr>
        <p:spPr>
          <a:xfrm>
            <a:off x="3563888" y="2204864"/>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6373" name="Picture 5" descr="conformations-chignolin-new"/>
          <p:cNvPicPr>
            <a:picLocks noChangeAspect="1" noChangeArrowheads="1"/>
          </p:cNvPicPr>
          <p:nvPr/>
        </p:nvPicPr>
        <p:blipFill>
          <a:blip r:embed="rId8" cstate="print"/>
          <a:srcRect l="8083" t="51425" r="72345" b="14418"/>
          <a:stretch>
            <a:fillRect/>
          </a:stretch>
        </p:blipFill>
        <p:spPr bwMode="auto">
          <a:xfrm>
            <a:off x="4860032" y="2276872"/>
            <a:ext cx="720080" cy="936104"/>
          </a:xfrm>
          <a:prstGeom prst="rect">
            <a:avLst/>
          </a:prstGeom>
          <a:noFill/>
          <a:ln w="9525">
            <a:noFill/>
            <a:miter lim="800000"/>
            <a:headEnd/>
            <a:tailEnd/>
          </a:ln>
        </p:spPr>
      </p:pic>
      <p:sp>
        <p:nvSpPr>
          <p:cNvPr id="43" name="正方形/長方形 42"/>
          <p:cNvSpPr/>
          <p:nvPr/>
        </p:nvSpPr>
        <p:spPr>
          <a:xfrm>
            <a:off x="3923928" y="3212976"/>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932040" y="2276872"/>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5220072" y="3140968"/>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60032" y="3573016"/>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652120" y="3573016"/>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5148064" y="4581128"/>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4958334" y="4437112"/>
            <a:ext cx="333746" cy="369332"/>
          </a:xfrm>
          <a:prstGeom prst="rect">
            <a:avLst/>
          </a:prstGeom>
          <a:noFill/>
        </p:spPr>
        <p:txBody>
          <a:bodyPr wrap="none" rtlCol="0">
            <a:spAutoFit/>
          </a:bodyPr>
          <a:lstStyle/>
          <a:p>
            <a:r>
              <a:rPr kumimoji="1" lang="en-US" altLang="ja-JP" b="1" dirty="0" smtClean="0"/>
              <a:t>N</a:t>
            </a:r>
            <a:endParaRPr kumimoji="1" lang="ja-JP" altLang="en-US" b="1" dirty="0"/>
          </a:p>
        </p:txBody>
      </p:sp>
      <p:sp>
        <p:nvSpPr>
          <p:cNvPr id="50" name="テキスト ボックス 49"/>
          <p:cNvSpPr txBox="1"/>
          <p:nvPr/>
        </p:nvSpPr>
        <p:spPr>
          <a:xfrm>
            <a:off x="3779912" y="2996952"/>
            <a:ext cx="386644" cy="369332"/>
          </a:xfrm>
          <a:prstGeom prst="rect">
            <a:avLst/>
          </a:prstGeom>
          <a:noFill/>
        </p:spPr>
        <p:txBody>
          <a:bodyPr wrap="none" rtlCol="0">
            <a:spAutoFit/>
          </a:bodyPr>
          <a:lstStyle/>
          <a:p>
            <a:r>
              <a:rPr kumimoji="1" lang="en-US" altLang="ja-JP" b="1" dirty="0" smtClean="0"/>
              <a:t>M</a:t>
            </a:r>
            <a:endParaRPr kumimoji="1" lang="ja-JP" altLang="en-US" b="1" dirty="0"/>
          </a:p>
        </p:txBody>
      </p:sp>
      <p:sp>
        <p:nvSpPr>
          <p:cNvPr id="51" name="テキスト ボックス 50"/>
          <p:cNvSpPr txBox="1"/>
          <p:nvPr/>
        </p:nvSpPr>
        <p:spPr>
          <a:xfrm>
            <a:off x="5004048" y="2987660"/>
            <a:ext cx="245580" cy="369332"/>
          </a:xfrm>
          <a:prstGeom prst="rect">
            <a:avLst/>
          </a:prstGeom>
          <a:noFill/>
        </p:spPr>
        <p:txBody>
          <a:bodyPr wrap="none" rtlCol="0">
            <a:spAutoFit/>
          </a:bodyPr>
          <a:lstStyle/>
          <a:p>
            <a:r>
              <a:rPr kumimoji="1" lang="en-US" altLang="ja-JP" b="1" dirty="0" smtClean="0"/>
              <a:t>I</a:t>
            </a:r>
            <a:endParaRPr kumimoji="1" lang="ja-JP" altLang="en-US" b="1" dirty="0"/>
          </a:p>
        </p:txBody>
      </p:sp>
      <p:cxnSp>
        <p:nvCxnSpPr>
          <p:cNvPr id="52" name="直線矢印コネクタ 51"/>
          <p:cNvCxnSpPr/>
          <p:nvPr/>
        </p:nvCxnSpPr>
        <p:spPr>
          <a:xfrm rot="10800000">
            <a:off x="7344308" y="4365104"/>
            <a:ext cx="432048" cy="1588"/>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53" name="Picture 3" descr="conformations-chignolin-new2"/>
          <p:cNvPicPr>
            <a:picLocks noChangeAspect="1" noChangeArrowheads="1"/>
          </p:cNvPicPr>
          <p:nvPr/>
        </p:nvPicPr>
        <p:blipFill>
          <a:blip r:embed="rId6" cstate="print"/>
          <a:srcRect l="11896" t="16106" r="68585" b="52615"/>
          <a:stretch>
            <a:fillRect/>
          </a:stretch>
        </p:blipFill>
        <p:spPr bwMode="auto">
          <a:xfrm>
            <a:off x="7776356" y="3645024"/>
            <a:ext cx="900100" cy="1080120"/>
          </a:xfrm>
          <a:prstGeom prst="rect">
            <a:avLst/>
          </a:prstGeom>
          <a:noFill/>
          <a:ln w="9525">
            <a:noFill/>
            <a:miter lim="800000"/>
            <a:headEnd/>
            <a:tailEnd/>
          </a:ln>
        </p:spPr>
      </p:pic>
      <p:sp>
        <p:nvSpPr>
          <p:cNvPr id="55" name="正方形/長方形 54"/>
          <p:cNvSpPr/>
          <p:nvPr/>
        </p:nvSpPr>
        <p:spPr>
          <a:xfrm>
            <a:off x="8100392" y="4581128"/>
            <a:ext cx="14401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7874658" y="4437112"/>
            <a:ext cx="333746" cy="369332"/>
          </a:xfrm>
          <a:prstGeom prst="rect">
            <a:avLst/>
          </a:prstGeom>
          <a:noFill/>
        </p:spPr>
        <p:txBody>
          <a:bodyPr wrap="none" rtlCol="0">
            <a:spAutoFit/>
          </a:bodyPr>
          <a:lstStyle/>
          <a:p>
            <a:r>
              <a:rPr kumimoji="1" lang="en-US" altLang="ja-JP" b="1" dirty="0" smtClean="0"/>
              <a:t>N</a:t>
            </a:r>
            <a:endParaRPr kumimoji="1" lang="ja-JP" altLang="en-US" b="1" dirty="0"/>
          </a:p>
        </p:txBody>
      </p:sp>
      <p:sp>
        <p:nvSpPr>
          <p:cNvPr id="56" name="テキスト ボックス 55"/>
          <p:cNvSpPr txBox="1"/>
          <p:nvPr/>
        </p:nvSpPr>
        <p:spPr>
          <a:xfrm>
            <a:off x="3779912" y="5241974"/>
            <a:ext cx="2040239" cy="923330"/>
          </a:xfrm>
          <a:prstGeom prst="rect">
            <a:avLst/>
          </a:prstGeom>
          <a:noFill/>
        </p:spPr>
        <p:txBody>
          <a:bodyPr wrap="none" rtlCol="0">
            <a:spAutoFit/>
          </a:bodyPr>
          <a:lstStyle/>
          <a:p>
            <a:r>
              <a:rPr kumimoji="1" lang="en-US" altLang="ja-JP" b="1" dirty="0" smtClean="0"/>
              <a:t>N : Native state</a:t>
            </a:r>
          </a:p>
          <a:p>
            <a:r>
              <a:rPr lang="en-US" altLang="ja-JP" b="1" dirty="0" smtClean="0"/>
              <a:t>M: </a:t>
            </a:r>
            <a:r>
              <a:rPr lang="en-US" altLang="ja-JP" b="1" dirty="0" err="1" smtClean="0"/>
              <a:t>Misfolded</a:t>
            </a:r>
            <a:r>
              <a:rPr lang="en-US" altLang="ja-JP" b="1" dirty="0" smtClean="0"/>
              <a:t> state</a:t>
            </a:r>
          </a:p>
          <a:p>
            <a:r>
              <a:rPr kumimoji="1" lang="en-US" altLang="ja-JP" b="1" dirty="0" smtClean="0"/>
              <a:t> I  : Intermediate   </a:t>
            </a:r>
            <a:endParaRPr kumimoji="1" lang="ja-JP" altLang="en-US" b="1" dirty="0"/>
          </a:p>
        </p:txBody>
      </p:sp>
      <p:sp>
        <p:nvSpPr>
          <p:cNvPr id="57" name="テキスト ボックス 56"/>
          <p:cNvSpPr txBox="1"/>
          <p:nvPr/>
        </p:nvSpPr>
        <p:spPr>
          <a:xfrm>
            <a:off x="6804248" y="3851756"/>
            <a:ext cx="1071736" cy="369332"/>
          </a:xfrm>
          <a:prstGeom prst="rect">
            <a:avLst/>
          </a:prstGeom>
          <a:noFill/>
        </p:spPr>
        <p:txBody>
          <a:bodyPr wrap="square" rtlCol="0">
            <a:spAutoFit/>
          </a:bodyPr>
          <a:lstStyle/>
          <a:p>
            <a:r>
              <a:rPr lang="ja-JP" altLang="en-US" b="1" dirty="0" smtClean="0">
                <a:solidFill>
                  <a:srgbClr val="FF0000"/>
                </a:solidFill>
              </a:rPr>
              <a:t>トラップ</a:t>
            </a:r>
            <a:r>
              <a:rPr lang="en-US" altLang="ja-JP" b="1" dirty="0" smtClean="0">
                <a:solidFill>
                  <a:srgbClr val="FF0000"/>
                </a:solidFill>
              </a:rPr>
              <a:t>!</a:t>
            </a:r>
            <a:endParaRPr kumimoji="1" lang="en-US" altLang="ja-JP" b="1" dirty="0" smtClean="0">
              <a:solidFill>
                <a:srgbClr val="FF0000"/>
              </a:solidFill>
            </a:endParaRPr>
          </a:p>
        </p:txBody>
      </p:sp>
      <p:sp>
        <p:nvSpPr>
          <p:cNvPr id="38" name="スライド番号プレースホルダ 37"/>
          <p:cNvSpPr>
            <a:spLocks noGrp="1"/>
          </p:cNvSpPr>
          <p:nvPr>
            <p:ph type="sldNum" sz="quarter" idx="12"/>
          </p:nvPr>
        </p:nvSpPr>
        <p:spPr/>
        <p:txBody>
          <a:bodyPr/>
          <a:lstStyle/>
          <a:p>
            <a:fld id="{1B2C0A51-D84E-4795-97CC-5D1960B01346}" type="slidenum">
              <a:rPr lang="ja-JP" altLang="en-US" smtClean="0"/>
              <a:pPr/>
              <a:t>37</a:t>
            </a:fld>
            <a:endParaRPr lang="ja-JP"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l="36618" t="32760" r="41133" b="26291"/>
          <a:stretch>
            <a:fillRect/>
          </a:stretch>
        </p:blipFill>
        <p:spPr bwMode="auto">
          <a:xfrm>
            <a:off x="2704036" y="1844824"/>
            <a:ext cx="2880320" cy="3313228"/>
          </a:xfrm>
          <a:prstGeom prst="rect">
            <a:avLst/>
          </a:prstGeom>
          <a:noFill/>
          <a:ln w="9525">
            <a:noFill/>
            <a:miter lim="800000"/>
            <a:headEnd/>
            <a:tailEnd/>
          </a:ln>
        </p:spPr>
      </p:pic>
      <p:sp>
        <p:nvSpPr>
          <p:cNvPr id="2" name="タイトル 1"/>
          <p:cNvSpPr>
            <a:spLocks noGrp="1"/>
          </p:cNvSpPr>
          <p:nvPr>
            <p:ph type="title"/>
          </p:nvPr>
        </p:nvSpPr>
        <p:spPr/>
        <p:txBody>
          <a:bodyPr/>
          <a:lstStyle/>
          <a:p>
            <a:r>
              <a:rPr kumimoji="1" lang="ja-JP" altLang="en-US" dirty="0" smtClean="0"/>
              <a:t>疎水性残基の変異体解析</a:t>
            </a:r>
            <a:endParaRPr kumimoji="1" lang="ja-JP" altLang="en-US" dirty="0"/>
          </a:p>
        </p:txBody>
      </p:sp>
      <p:sp>
        <p:nvSpPr>
          <p:cNvPr id="6" name="テキスト ボックス 5"/>
          <p:cNvSpPr txBox="1"/>
          <p:nvPr/>
        </p:nvSpPr>
        <p:spPr>
          <a:xfrm>
            <a:off x="3414636" y="4643844"/>
            <a:ext cx="601575" cy="369332"/>
          </a:xfrm>
          <a:prstGeom prst="rect">
            <a:avLst/>
          </a:prstGeom>
          <a:noFill/>
        </p:spPr>
        <p:txBody>
          <a:bodyPr wrap="none" rtlCol="0">
            <a:spAutoFit/>
          </a:bodyPr>
          <a:lstStyle/>
          <a:p>
            <a:r>
              <a:rPr lang="en-US" altLang="ja-JP" dirty="0" smtClean="0">
                <a:solidFill>
                  <a:srgbClr val="0000FF"/>
                </a:solidFill>
              </a:rPr>
              <a:t>Trp9</a:t>
            </a:r>
            <a:endParaRPr lang="ja-JP" altLang="en-US" dirty="0">
              <a:solidFill>
                <a:srgbClr val="0000FF"/>
              </a:solidFill>
            </a:endParaRPr>
          </a:p>
        </p:txBody>
      </p:sp>
      <p:sp>
        <p:nvSpPr>
          <p:cNvPr id="7" name="テキスト ボックス 6"/>
          <p:cNvSpPr txBox="1"/>
          <p:nvPr/>
        </p:nvSpPr>
        <p:spPr>
          <a:xfrm>
            <a:off x="4000180" y="3059668"/>
            <a:ext cx="587790" cy="369332"/>
          </a:xfrm>
          <a:prstGeom prst="rect">
            <a:avLst/>
          </a:prstGeom>
          <a:noFill/>
        </p:spPr>
        <p:txBody>
          <a:bodyPr wrap="none" rtlCol="0">
            <a:spAutoFit/>
          </a:bodyPr>
          <a:lstStyle/>
          <a:p>
            <a:r>
              <a:rPr lang="en-US" altLang="ja-JP" dirty="0" smtClean="0">
                <a:solidFill>
                  <a:srgbClr val="0000FF"/>
                </a:solidFill>
              </a:rPr>
              <a:t>Tyr2</a:t>
            </a:r>
            <a:endParaRPr lang="ja-JP" altLang="en-US" dirty="0">
              <a:solidFill>
                <a:srgbClr val="0000FF"/>
              </a:solidFill>
            </a:endParaRPr>
          </a:p>
        </p:txBody>
      </p:sp>
      <p:sp>
        <p:nvSpPr>
          <p:cNvPr id="14" name="円/楕円 13"/>
          <p:cNvSpPr/>
          <p:nvPr/>
        </p:nvSpPr>
        <p:spPr>
          <a:xfrm>
            <a:off x="3784156" y="2636912"/>
            <a:ext cx="1152128" cy="1152128"/>
          </a:xfrm>
          <a:prstGeom prst="ellipse">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698792" y="3707740"/>
            <a:ext cx="2975495" cy="646331"/>
          </a:xfrm>
          <a:prstGeom prst="rect">
            <a:avLst/>
          </a:prstGeom>
          <a:noFill/>
        </p:spPr>
        <p:txBody>
          <a:bodyPr wrap="none" rtlCol="0">
            <a:spAutoFit/>
          </a:bodyPr>
          <a:lstStyle/>
          <a:p>
            <a:r>
              <a:rPr kumimoji="1" lang="ja-JP" altLang="en-US" dirty="0" smtClean="0">
                <a:solidFill>
                  <a:srgbClr val="0000FF"/>
                </a:solidFill>
              </a:rPr>
              <a:t>ネイティブ構造を安定化する</a:t>
            </a:r>
            <a:endParaRPr lang="en-US" altLang="ja-JP" dirty="0" smtClean="0">
              <a:solidFill>
                <a:srgbClr val="0000FF"/>
              </a:solidFill>
            </a:endParaRPr>
          </a:p>
          <a:p>
            <a:r>
              <a:rPr lang="ja-JP" altLang="en-US" dirty="0" smtClean="0">
                <a:solidFill>
                  <a:srgbClr val="0000FF"/>
                </a:solidFill>
              </a:rPr>
              <a:t>   </a:t>
            </a:r>
            <a:r>
              <a:rPr kumimoji="1" lang="ja-JP" altLang="en-US" dirty="0" smtClean="0">
                <a:solidFill>
                  <a:srgbClr val="0000FF"/>
                </a:solidFill>
              </a:rPr>
              <a:t>ために重要な疎水</a:t>
            </a:r>
            <a:r>
              <a:rPr lang="ja-JP" altLang="en-US" dirty="0" smtClean="0">
                <a:solidFill>
                  <a:srgbClr val="0000FF"/>
                </a:solidFill>
              </a:rPr>
              <a:t>性残基</a:t>
            </a:r>
            <a:endParaRPr kumimoji="1" lang="ja-JP" altLang="en-US" dirty="0">
              <a:solidFill>
                <a:srgbClr val="0000FF"/>
              </a:solidFill>
            </a:endParaRPr>
          </a:p>
        </p:txBody>
      </p:sp>
      <p:cxnSp>
        <p:nvCxnSpPr>
          <p:cNvPr id="16" name="直線矢印コネクタ 15"/>
          <p:cNvCxnSpPr/>
          <p:nvPr/>
        </p:nvCxnSpPr>
        <p:spPr>
          <a:xfrm rot="10800000">
            <a:off x="5368333" y="3922175"/>
            <a:ext cx="360040" cy="15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 name="円/楕円 10"/>
          <p:cNvSpPr/>
          <p:nvPr/>
        </p:nvSpPr>
        <p:spPr>
          <a:xfrm>
            <a:off x="3136084" y="4077072"/>
            <a:ext cx="1152128" cy="1152128"/>
          </a:xfrm>
          <a:prstGeom prst="ellipse">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4648252" y="2852936"/>
            <a:ext cx="936104" cy="288032"/>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10800000" flipV="1">
            <a:off x="2488012" y="4725144"/>
            <a:ext cx="936104" cy="144016"/>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539864" y="2636912"/>
            <a:ext cx="548548" cy="369332"/>
          </a:xfrm>
          <a:prstGeom prst="rect">
            <a:avLst/>
          </a:prstGeom>
          <a:noFill/>
        </p:spPr>
        <p:txBody>
          <a:bodyPr wrap="none" rtlCol="0">
            <a:spAutoFit/>
          </a:bodyPr>
          <a:lstStyle/>
          <a:p>
            <a:r>
              <a:rPr lang="en-US" altLang="ja-JP" dirty="0" smtClean="0">
                <a:solidFill>
                  <a:srgbClr val="FF0000"/>
                </a:solidFill>
              </a:rPr>
              <a:t>ALA</a:t>
            </a:r>
            <a:endParaRPr lang="ja-JP" altLang="en-US" dirty="0">
              <a:solidFill>
                <a:srgbClr val="FF0000"/>
              </a:solidFill>
            </a:endParaRPr>
          </a:p>
        </p:txBody>
      </p:sp>
      <p:sp>
        <p:nvSpPr>
          <p:cNvPr id="20" name="テキスト ボックス 19"/>
          <p:cNvSpPr txBox="1"/>
          <p:nvPr/>
        </p:nvSpPr>
        <p:spPr>
          <a:xfrm>
            <a:off x="2011472" y="4653136"/>
            <a:ext cx="548548" cy="369332"/>
          </a:xfrm>
          <a:prstGeom prst="rect">
            <a:avLst/>
          </a:prstGeom>
          <a:noFill/>
        </p:spPr>
        <p:txBody>
          <a:bodyPr wrap="none" rtlCol="0">
            <a:spAutoFit/>
          </a:bodyPr>
          <a:lstStyle/>
          <a:p>
            <a:r>
              <a:rPr lang="en-US" altLang="ja-JP" dirty="0" smtClean="0">
                <a:solidFill>
                  <a:srgbClr val="FF0000"/>
                </a:solidFill>
              </a:rPr>
              <a:t>ALA</a:t>
            </a:r>
            <a:endParaRPr lang="ja-JP" altLang="en-US" dirty="0">
              <a:solidFill>
                <a:srgbClr val="FF0000"/>
              </a:solidFill>
            </a:endParaRPr>
          </a:p>
        </p:txBody>
      </p:sp>
      <p:sp>
        <p:nvSpPr>
          <p:cNvPr id="21" name="テキスト ボックス 20"/>
          <p:cNvSpPr txBox="1"/>
          <p:nvPr/>
        </p:nvSpPr>
        <p:spPr>
          <a:xfrm>
            <a:off x="971600" y="5590981"/>
            <a:ext cx="7560840" cy="707886"/>
          </a:xfrm>
          <a:prstGeom prst="rect">
            <a:avLst/>
          </a:prstGeom>
          <a:noFill/>
        </p:spPr>
        <p:txBody>
          <a:bodyPr wrap="square" rtlCol="0">
            <a:spAutoFit/>
          </a:bodyPr>
          <a:lstStyle/>
          <a:p>
            <a:r>
              <a:rPr lang="en-US" altLang="ja-JP" sz="2000" dirty="0" smtClean="0">
                <a:latin typeface="MS 明朝"/>
              </a:rPr>
              <a:t>☆</a:t>
            </a:r>
            <a:r>
              <a:rPr lang="ja-JP" altLang="en-US" sz="2000" dirty="0" smtClean="0"/>
              <a:t>疎水相互作用を弱めるため</a:t>
            </a:r>
            <a:r>
              <a:rPr lang="en-US" altLang="ja-JP" sz="2000" dirty="0" smtClean="0"/>
              <a:t>Y2A</a:t>
            </a:r>
            <a:r>
              <a:rPr lang="ja-JP" altLang="en-US" sz="2000" dirty="0" smtClean="0"/>
              <a:t>及び</a:t>
            </a:r>
            <a:r>
              <a:rPr lang="en-US" altLang="ja-JP" sz="2000" dirty="0" smtClean="0"/>
              <a:t>W9A</a:t>
            </a:r>
            <a:r>
              <a:rPr lang="ja-JP" altLang="en-US" sz="2000" dirty="0" smtClean="0"/>
              <a:t>の変異体をモデリングし、</a:t>
            </a:r>
            <a:endParaRPr lang="en-US" altLang="ja-JP" sz="2000" dirty="0" smtClean="0"/>
          </a:p>
          <a:p>
            <a:r>
              <a:rPr lang="en-US" altLang="ja-JP" sz="2000" dirty="0" smtClean="0"/>
              <a:t>  </a:t>
            </a:r>
            <a:r>
              <a:rPr lang="ja-JP" altLang="en-US" sz="2000" dirty="0" smtClean="0"/>
              <a:t>  自由エネルギー地形を計算→野性型の地形と比較</a:t>
            </a:r>
            <a:endParaRPr kumimoji="1" lang="ja-JP" altLang="en-US" sz="2000" dirty="0"/>
          </a:p>
        </p:txBody>
      </p:sp>
      <p:sp>
        <p:nvSpPr>
          <p:cNvPr id="18" name="スライド番号プレースホルダ 17"/>
          <p:cNvSpPr>
            <a:spLocks noGrp="1"/>
          </p:cNvSpPr>
          <p:nvPr>
            <p:ph type="sldNum" sz="quarter" idx="12"/>
          </p:nvPr>
        </p:nvSpPr>
        <p:spPr/>
        <p:txBody>
          <a:bodyPr/>
          <a:lstStyle/>
          <a:p>
            <a:fld id="{1B2C0A51-D84E-4795-97CC-5D1960B01346}" type="slidenum">
              <a:rPr lang="ja-JP" altLang="en-US" smtClean="0"/>
              <a:pPr/>
              <a:t>38</a:t>
            </a:fld>
            <a:endParaRPr lang="ja-JP"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6" name="Picture 4" descr="C:\Documents and Settings\原田隆平\My Documents\D論\グラフ\pmf_hd100_W9A.tif"/>
          <p:cNvPicPr>
            <a:picLocks noChangeAspect="1" noChangeArrowheads="1"/>
          </p:cNvPicPr>
          <p:nvPr/>
        </p:nvPicPr>
        <p:blipFill>
          <a:blip r:embed="rId3" cstate="print">
            <a:clrChange>
              <a:clrFrom>
                <a:srgbClr val="F6FAF6"/>
              </a:clrFrom>
              <a:clrTo>
                <a:srgbClr val="F6FAF6">
                  <a:alpha val="0"/>
                </a:srgbClr>
              </a:clrTo>
            </a:clrChange>
          </a:blip>
          <a:srcRect t="9073" r="4776" b="2462"/>
          <a:stretch>
            <a:fillRect/>
          </a:stretch>
        </p:blipFill>
        <p:spPr bwMode="auto">
          <a:xfrm>
            <a:off x="6156176" y="2502188"/>
            <a:ext cx="3024336" cy="2808312"/>
          </a:xfrm>
          <a:prstGeom prst="rect">
            <a:avLst/>
          </a:prstGeom>
          <a:noFill/>
        </p:spPr>
      </p:pic>
      <p:pic>
        <p:nvPicPr>
          <p:cNvPr id="182277" name="Picture 5" descr="C:\Documents and Settings\原田隆平\My Documents\D論\グラフ\pmf_hd100_Y2A.tif"/>
          <p:cNvPicPr>
            <a:picLocks noChangeAspect="1" noChangeArrowheads="1"/>
          </p:cNvPicPr>
          <p:nvPr/>
        </p:nvPicPr>
        <p:blipFill>
          <a:blip r:embed="rId4" cstate="print">
            <a:clrChange>
              <a:clrFrom>
                <a:srgbClr val="F6FAF6"/>
              </a:clrFrom>
              <a:clrTo>
                <a:srgbClr val="F6FAF6">
                  <a:alpha val="0"/>
                </a:srgbClr>
              </a:clrTo>
            </a:clrChange>
          </a:blip>
          <a:srcRect t="9073" r="4958" b="2462"/>
          <a:stretch>
            <a:fillRect/>
          </a:stretch>
        </p:blipFill>
        <p:spPr bwMode="auto">
          <a:xfrm>
            <a:off x="35496" y="2502188"/>
            <a:ext cx="3024336" cy="2808312"/>
          </a:xfrm>
          <a:prstGeom prst="rect">
            <a:avLst/>
          </a:prstGeom>
          <a:noFill/>
        </p:spPr>
      </p:pic>
      <p:pic>
        <p:nvPicPr>
          <p:cNvPr id="182273" name="Picture 1" descr="C:\Documents and Settings\原田隆平\My Documents\D論\グラフ\pmf_hd_wt_tot100.tif"/>
          <p:cNvPicPr>
            <a:picLocks noChangeAspect="1" noChangeArrowheads="1"/>
          </p:cNvPicPr>
          <p:nvPr/>
        </p:nvPicPr>
        <p:blipFill>
          <a:blip r:embed="rId5" cstate="print">
            <a:clrChange>
              <a:clrFrom>
                <a:srgbClr val="F6FAF6"/>
              </a:clrFrom>
              <a:clrTo>
                <a:srgbClr val="F6FAF6">
                  <a:alpha val="0"/>
                </a:srgbClr>
              </a:clrTo>
            </a:clrChange>
          </a:blip>
          <a:srcRect l="4517" t="9268" r="6278" b="21219"/>
          <a:stretch>
            <a:fillRect/>
          </a:stretch>
        </p:blipFill>
        <p:spPr bwMode="auto">
          <a:xfrm>
            <a:off x="3203848" y="2610145"/>
            <a:ext cx="2844041" cy="2700355"/>
          </a:xfrm>
          <a:prstGeom prst="rect">
            <a:avLst/>
          </a:prstGeom>
          <a:noFill/>
        </p:spPr>
      </p:pic>
      <p:sp>
        <p:nvSpPr>
          <p:cNvPr id="2" name="タイトル 1"/>
          <p:cNvSpPr>
            <a:spLocks noGrp="1"/>
          </p:cNvSpPr>
          <p:nvPr>
            <p:ph type="title"/>
          </p:nvPr>
        </p:nvSpPr>
        <p:spPr>
          <a:xfrm>
            <a:off x="457200" y="404664"/>
            <a:ext cx="8229600" cy="1143000"/>
          </a:xfrm>
        </p:spPr>
        <p:txBody>
          <a:bodyPr>
            <a:normAutofit fontScale="90000"/>
          </a:bodyPr>
          <a:lstStyle/>
          <a:p>
            <a:r>
              <a:rPr lang="ja-JP" altLang="en-US" dirty="0" smtClean="0"/>
              <a:t>自由エネルギー地形の比較</a:t>
            </a:r>
            <a:r>
              <a:rPr kumimoji="1" lang="en-US" altLang="ja-JP" dirty="0" smtClean="0"/>
              <a:t/>
            </a:r>
            <a:br>
              <a:rPr kumimoji="1" lang="en-US" altLang="ja-JP" dirty="0" smtClean="0"/>
            </a:br>
            <a:r>
              <a:rPr kumimoji="1" lang="en-US" altLang="ja-JP" dirty="0" smtClean="0"/>
              <a:t> (Y2A</a:t>
            </a:r>
            <a:r>
              <a:rPr kumimoji="1" lang="ja-JP" altLang="en-US" dirty="0" smtClean="0"/>
              <a:t>及び</a:t>
            </a:r>
            <a:r>
              <a:rPr kumimoji="1" lang="en-US" altLang="ja-JP" dirty="0" smtClean="0"/>
              <a:t> W9A)</a:t>
            </a:r>
            <a:endParaRPr kumimoji="1" lang="ja-JP" altLang="en-US" dirty="0"/>
          </a:p>
        </p:txBody>
      </p:sp>
      <p:sp>
        <p:nvSpPr>
          <p:cNvPr id="7" name="テキスト ボックス 6"/>
          <p:cNvSpPr txBox="1"/>
          <p:nvPr/>
        </p:nvSpPr>
        <p:spPr>
          <a:xfrm>
            <a:off x="1216743" y="2636912"/>
            <a:ext cx="546945" cy="369332"/>
          </a:xfrm>
          <a:prstGeom prst="rect">
            <a:avLst/>
          </a:prstGeom>
          <a:noFill/>
        </p:spPr>
        <p:txBody>
          <a:bodyPr wrap="none" rtlCol="0">
            <a:spAutoFit/>
          </a:bodyPr>
          <a:lstStyle/>
          <a:p>
            <a:r>
              <a:rPr lang="en-US" altLang="ja-JP" dirty="0" smtClean="0"/>
              <a:t>Y2A</a:t>
            </a:r>
            <a:endParaRPr lang="ja-JP" altLang="en-US" dirty="0"/>
          </a:p>
        </p:txBody>
      </p:sp>
      <p:sp>
        <p:nvSpPr>
          <p:cNvPr id="8" name="テキスト ボックス 7"/>
          <p:cNvSpPr txBox="1"/>
          <p:nvPr/>
        </p:nvSpPr>
        <p:spPr>
          <a:xfrm>
            <a:off x="4283968" y="2636912"/>
            <a:ext cx="502061" cy="369332"/>
          </a:xfrm>
          <a:prstGeom prst="rect">
            <a:avLst/>
          </a:prstGeom>
          <a:noFill/>
        </p:spPr>
        <p:txBody>
          <a:bodyPr wrap="none" rtlCol="0">
            <a:spAutoFit/>
          </a:bodyPr>
          <a:lstStyle/>
          <a:p>
            <a:r>
              <a:rPr lang="en-US" altLang="ja-JP" dirty="0" smtClean="0"/>
              <a:t>WT</a:t>
            </a:r>
            <a:endParaRPr lang="ja-JP" altLang="en-US" dirty="0"/>
          </a:p>
        </p:txBody>
      </p:sp>
      <p:sp>
        <p:nvSpPr>
          <p:cNvPr id="9" name="テキスト ボックス 8"/>
          <p:cNvSpPr txBox="1"/>
          <p:nvPr/>
        </p:nvSpPr>
        <p:spPr>
          <a:xfrm>
            <a:off x="7316457" y="2636912"/>
            <a:ext cx="639919" cy="369332"/>
          </a:xfrm>
          <a:prstGeom prst="rect">
            <a:avLst/>
          </a:prstGeom>
          <a:noFill/>
        </p:spPr>
        <p:txBody>
          <a:bodyPr wrap="none" rtlCol="0">
            <a:spAutoFit/>
          </a:bodyPr>
          <a:lstStyle/>
          <a:p>
            <a:r>
              <a:rPr lang="en-US" altLang="ja-JP" dirty="0" smtClean="0"/>
              <a:t>W9A</a:t>
            </a:r>
            <a:endParaRPr lang="ja-JP" altLang="en-US" dirty="0"/>
          </a:p>
        </p:txBody>
      </p:sp>
      <p:sp>
        <p:nvSpPr>
          <p:cNvPr id="10" name="テキスト ボックス 9"/>
          <p:cNvSpPr txBox="1"/>
          <p:nvPr/>
        </p:nvSpPr>
        <p:spPr>
          <a:xfrm>
            <a:off x="179512" y="5589240"/>
            <a:ext cx="9505056" cy="461665"/>
          </a:xfrm>
          <a:prstGeom prst="rect">
            <a:avLst/>
          </a:prstGeom>
          <a:noFill/>
        </p:spPr>
        <p:txBody>
          <a:bodyPr wrap="square" rtlCol="0">
            <a:spAutoFit/>
          </a:bodyPr>
          <a:lstStyle/>
          <a:p>
            <a:r>
              <a:rPr kumimoji="1" lang="en-US" altLang="ja-JP" sz="2400" u="sng" dirty="0" smtClean="0">
                <a:latin typeface="MS 明朝"/>
              </a:rPr>
              <a:t>☆</a:t>
            </a:r>
            <a:r>
              <a:rPr kumimoji="1" lang="ja-JP" altLang="en-US" sz="2400" u="sng" dirty="0" smtClean="0">
                <a:latin typeface="MS 明朝"/>
              </a:rPr>
              <a:t>疎水相互作用</a:t>
            </a:r>
            <a:r>
              <a:rPr lang="en-US" altLang="ja-JP" sz="2400" u="sng" dirty="0" smtClean="0"/>
              <a:t>(Tyr2-Trp9)</a:t>
            </a:r>
            <a:r>
              <a:rPr lang="ja-JP" altLang="en-US" sz="2400" u="sng" dirty="0" smtClean="0"/>
              <a:t>はネイティブ構造を安定化するのに重要</a:t>
            </a:r>
            <a:endParaRPr kumimoji="1" lang="ja-JP" altLang="en-US" sz="2400" u="sng" dirty="0"/>
          </a:p>
        </p:txBody>
      </p:sp>
      <p:sp>
        <p:nvSpPr>
          <p:cNvPr id="11" name="テキスト ボックス 10"/>
          <p:cNvSpPr txBox="1"/>
          <p:nvPr/>
        </p:nvSpPr>
        <p:spPr>
          <a:xfrm>
            <a:off x="272524" y="2142148"/>
            <a:ext cx="2427268" cy="369332"/>
          </a:xfrm>
          <a:prstGeom prst="rect">
            <a:avLst/>
          </a:prstGeom>
          <a:noFill/>
        </p:spPr>
        <p:txBody>
          <a:bodyPr wrap="none" rtlCol="0">
            <a:spAutoFit/>
          </a:bodyPr>
          <a:lstStyle/>
          <a:p>
            <a:r>
              <a:rPr kumimoji="1" lang="en-US" altLang="ja-JP" u="sng" dirty="0" smtClean="0"/>
              <a:t>MSFEL (1 ns×100 runs)</a:t>
            </a:r>
            <a:endParaRPr kumimoji="1" lang="ja-JP" altLang="en-US" u="sng" dirty="0"/>
          </a:p>
        </p:txBody>
      </p:sp>
      <p:sp>
        <p:nvSpPr>
          <p:cNvPr id="12" name="テキスト ボックス 11"/>
          <p:cNvSpPr txBox="1"/>
          <p:nvPr/>
        </p:nvSpPr>
        <p:spPr>
          <a:xfrm>
            <a:off x="3296860" y="2142148"/>
            <a:ext cx="2427268" cy="369332"/>
          </a:xfrm>
          <a:prstGeom prst="rect">
            <a:avLst/>
          </a:prstGeom>
          <a:noFill/>
        </p:spPr>
        <p:txBody>
          <a:bodyPr wrap="none" rtlCol="0">
            <a:spAutoFit/>
          </a:bodyPr>
          <a:lstStyle/>
          <a:p>
            <a:r>
              <a:rPr kumimoji="1" lang="en-US" altLang="ja-JP" u="sng" dirty="0" smtClean="0"/>
              <a:t>MSFEL (1 ns×100 runs)</a:t>
            </a:r>
            <a:endParaRPr kumimoji="1" lang="ja-JP" altLang="en-US" u="sng" dirty="0"/>
          </a:p>
        </p:txBody>
      </p:sp>
      <p:sp>
        <p:nvSpPr>
          <p:cNvPr id="13" name="テキスト ボックス 12"/>
          <p:cNvSpPr txBox="1"/>
          <p:nvPr/>
        </p:nvSpPr>
        <p:spPr>
          <a:xfrm>
            <a:off x="6372200" y="2132856"/>
            <a:ext cx="2427268" cy="369332"/>
          </a:xfrm>
          <a:prstGeom prst="rect">
            <a:avLst/>
          </a:prstGeom>
          <a:noFill/>
        </p:spPr>
        <p:txBody>
          <a:bodyPr wrap="none" rtlCol="0">
            <a:spAutoFit/>
          </a:bodyPr>
          <a:lstStyle/>
          <a:p>
            <a:r>
              <a:rPr kumimoji="1" lang="en-US" altLang="ja-JP" u="sng" dirty="0" smtClean="0"/>
              <a:t>MSFEL (1 ns×100 runs)</a:t>
            </a:r>
            <a:endParaRPr kumimoji="1" lang="ja-JP" altLang="en-US" u="sng" dirty="0"/>
          </a:p>
        </p:txBody>
      </p:sp>
      <p:sp>
        <p:nvSpPr>
          <p:cNvPr id="14" name="スライド番号プレースホルダ 13"/>
          <p:cNvSpPr>
            <a:spLocks noGrp="1"/>
          </p:cNvSpPr>
          <p:nvPr>
            <p:ph type="sldNum" sz="quarter" idx="12"/>
          </p:nvPr>
        </p:nvSpPr>
        <p:spPr/>
        <p:txBody>
          <a:bodyPr/>
          <a:lstStyle/>
          <a:p>
            <a:fld id="{1B2C0A51-D84E-4795-97CC-5D1960B01346}" type="slidenum">
              <a:rPr lang="ja-JP" altLang="en-US" smtClean="0"/>
              <a:pPr/>
              <a:t>39</a:t>
            </a:fld>
            <a:endParaRPr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生体分子を理解するために</a:t>
            </a:r>
            <a:endParaRPr kumimoji="1" lang="ja-JP" altLang="en-US" dirty="0"/>
          </a:p>
        </p:txBody>
      </p:sp>
      <p:sp>
        <p:nvSpPr>
          <p:cNvPr id="3" name="コンテンツ プレースホルダ 2"/>
          <p:cNvSpPr>
            <a:spLocks noGrp="1"/>
          </p:cNvSpPr>
          <p:nvPr>
            <p:ph idx="1"/>
          </p:nvPr>
        </p:nvSpPr>
        <p:spPr>
          <a:xfrm>
            <a:off x="35496" y="1484784"/>
            <a:ext cx="9433048" cy="5373216"/>
          </a:xfrm>
        </p:spPr>
        <p:txBody>
          <a:bodyPr>
            <a:normAutofit fontScale="92500" lnSpcReduction="20000"/>
          </a:bodyPr>
          <a:lstStyle/>
          <a:p>
            <a:r>
              <a:rPr lang="ja-JP" altLang="en-US" dirty="0" smtClean="0"/>
              <a:t>生体分子の構造変化やフォールディングそして</a:t>
            </a:r>
            <a:endParaRPr lang="en-US" altLang="ja-JP" dirty="0" smtClean="0"/>
          </a:p>
          <a:p>
            <a:pPr>
              <a:buNone/>
            </a:pPr>
            <a:r>
              <a:rPr lang="en-US" altLang="ja-JP" dirty="0" smtClean="0"/>
              <a:t>    </a:t>
            </a:r>
            <a:r>
              <a:rPr lang="ja-JP" altLang="en-US" dirty="0" smtClean="0"/>
              <a:t>機能発現の仕組みを明らかにしたい</a:t>
            </a:r>
            <a:endParaRPr lang="en-US" altLang="ja-JP" dirty="0" smtClean="0"/>
          </a:p>
          <a:p>
            <a:endParaRPr lang="en-US" altLang="ja-JP" dirty="0" smtClean="0"/>
          </a:p>
          <a:p>
            <a:pPr>
              <a:buNone/>
            </a:pPr>
            <a:r>
              <a:rPr lang="ja-JP" altLang="en-US" dirty="0" smtClean="0"/>
              <a:t>　  </a:t>
            </a:r>
            <a:r>
              <a:rPr lang="ja-JP" altLang="en-US" dirty="0" smtClean="0">
                <a:latin typeface="MS 明朝"/>
              </a:rPr>
              <a:t>☆分子動力学法により</a:t>
            </a:r>
            <a:r>
              <a:rPr lang="ja-JP" altLang="en-US" dirty="0" smtClean="0"/>
              <a:t>生体分子の動きを</a:t>
            </a:r>
            <a:endParaRPr lang="en-US" altLang="ja-JP" dirty="0" smtClean="0"/>
          </a:p>
          <a:p>
            <a:pPr>
              <a:buNone/>
            </a:pPr>
            <a:r>
              <a:rPr lang="ja-JP" altLang="en-US" dirty="0" smtClean="0"/>
              <a:t>　　　原子レベルの分解能で時系列を追跡し、</a:t>
            </a:r>
            <a:endParaRPr lang="en-US" altLang="ja-JP" dirty="0" smtClean="0"/>
          </a:p>
          <a:p>
            <a:pPr>
              <a:buNone/>
            </a:pPr>
            <a:r>
              <a:rPr lang="en-US" altLang="ja-JP" dirty="0" smtClean="0"/>
              <a:t>         </a:t>
            </a:r>
            <a:r>
              <a:rPr lang="ja-JP" altLang="en-US" dirty="0" smtClean="0">
                <a:solidFill>
                  <a:srgbClr val="FF0000"/>
                </a:solidFill>
              </a:rPr>
              <a:t>生体分子の</a:t>
            </a:r>
            <a:r>
              <a:rPr lang="en-US" altLang="ja-JP" dirty="0" smtClean="0">
                <a:solidFill>
                  <a:srgbClr val="FF0000"/>
                </a:solidFill>
              </a:rPr>
              <a:t>”</a:t>
            </a:r>
            <a:r>
              <a:rPr lang="ja-JP" altLang="en-US" dirty="0" smtClean="0">
                <a:solidFill>
                  <a:srgbClr val="FF0000"/>
                </a:solidFill>
              </a:rPr>
              <a:t>ダイナミクス</a:t>
            </a:r>
            <a:r>
              <a:rPr lang="en-US" altLang="ja-JP" dirty="0" smtClean="0">
                <a:solidFill>
                  <a:srgbClr val="FF0000"/>
                </a:solidFill>
              </a:rPr>
              <a:t>”</a:t>
            </a:r>
            <a:r>
              <a:rPr lang="ja-JP" altLang="en-US" dirty="0" smtClean="0"/>
              <a:t>を解析することで理解</a:t>
            </a:r>
            <a:r>
              <a:rPr lang="en-US" altLang="ja-JP" dirty="0" smtClean="0"/>
              <a:t>!</a:t>
            </a:r>
          </a:p>
          <a:p>
            <a:pPr>
              <a:buNone/>
            </a:pPr>
            <a:r>
              <a:rPr lang="ja-JP" altLang="en-US" dirty="0" smtClean="0"/>
              <a:t>　 </a:t>
            </a:r>
            <a:endParaRPr lang="en-US" altLang="ja-JP" dirty="0" smtClean="0"/>
          </a:p>
          <a:p>
            <a:pPr>
              <a:buNone/>
            </a:pPr>
            <a:r>
              <a:rPr lang="ja-JP" altLang="en-US" dirty="0" smtClean="0">
                <a:latin typeface="MS 明朝"/>
              </a:rPr>
              <a:t>  ☆分子動力学法・モンテカルロ法により</a:t>
            </a:r>
            <a:r>
              <a:rPr lang="ja-JP" altLang="en-US" dirty="0" smtClean="0">
                <a:solidFill>
                  <a:srgbClr val="0000FF"/>
                </a:solidFill>
              </a:rPr>
              <a:t>統計</a:t>
            </a:r>
            <a:endParaRPr lang="en-US" altLang="ja-JP" dirty="0" smtClean="0">
              <a:solidFill>
                <a:srgbClr val="0000FF"/>
              </a:solidFill>
            </a:endParaRPr>
          </a:p>
          <a:p>
            <a:pPr>
              <a:buNone/>
            </a:pPr>
            <a:r>
              <a:rPr lang="ja-JP" altLang="en-US" dirty="0" smtClean="0">
                <a:solidFill>
                  <a:srgbClr val="0000FF"/>
                </a:solidFill>
              </a:rPr>
              <a:t>　　　アンサンブル</a:t>
            </a:r>
            <a:r>
              <a:rPr lang="ja-JP" altLang="en-US" dirty="0" smtClean="0"/>
              <a:t>を発生させ、平衡状態の物理量を</a:t>
            </a:r>
            <a:endParaRPr lang="en-US" altLang="ja-JP" dirty="0" smtClean="0"/>
          </a:p>
          <a:p>
            <a:pPr>
              <a:buNone/>
            </a:pPr>
            <a:r>
              <a:rPr lang="ja-JP" altLang="en-US" dirty="0" smtClean="0"/>
              <a:t>　　　計算し解析することで理解</a:t>
            </a:r>
            <a:r>
              <a:rPr lang="en-US" altLang="ja-JP" dirty="0" smtClean="0"/>
              <a:t>!</a:t>
            </a:r>
          </a:p>
          <a:p>
            <a:pPr>
              <a:buNone/>
            </a:pPr>
            <a:r>
              <a:rPr lang="ja-JP" altLang="en-US" dirty="0" smtClean="0"/>
              <a:t>　　　</a:t>
            </a:r>
            <a:endParaRPr lang="en-US" altLang="ja-JP" dirty="0" smtClean="0"/>
          </a:p>
          <a:p>
            <a:endParaRPr kumimoji="1" lang="ja-JP" altLang="en-US" dirty="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4</a:t>
            </a:fld>
            <a:endParaRPr lang="ja-JP"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descr="C:\Documents and Settings\原田隆平\My Documents\D論\グラフ\pmf_hd100_W9A.tif"/>
          <p:cNvPicPr>
            <a:picLocks noChangeAspect="1" noChangeArrowheads="1"/>
          </p:cNvPicPr>
          <p:nvPr/>
        </p:nvPicPr>
        <p:blipFill>
          <a:blip r:embed="rId3" cstate="print">
            <a:clrChange>
              <a:clrFrom>
                <a:srgbClr val="F6FAF6"/>
              </a:clrFrom>
              <a:clrTo>
                <a:srgbClr val="F6FAF6">
                  <a:alpha val="0"/>
                </a:srgbClr>
              </a:clrTo>
            </a:clrChange>
          </a:blip>
          <a:srcRect t="9073" r="1753" b="2714"/>
          <a:stretch>
            <a:fillRect/>
          </a:stretch>
        </p:blipFill>
        <p:spPr bwMode="auto">
          <a:xfrm>
            <a:off x="2579784" y="2844932"/>
            <a:ext cx="2496272" cy="2240252"/>
          </a:xfrm>
          <a:prstGeom prst="rect">
            <a:avLst/>
          </a:prstGeom>
          <a:noFill/>
        </p:spPr>
      </p:pic>
      <p:pic>
        <p:nvPicPr>
          <p:cNvPr id="3077" name="Picture 5"/>
          <p:cNvPicPr>
            <a:picLocks noChangeAspect="1" noChangeArrowheads="1"/>
          </p:cNvPicPr>
          <p:nvPr/>
        </p:nvPicPr>
        <p:blipFill>
          <a:blip r:embed="rId4" cstate="print"/>
          <a:srcRect l="42918" t="28980" r="32670" b="21251"/>
          <a:stretch>
            <a:fillRect/>
          </a:stretch>
        </p:blipFill>
        <p:spPr bwMode="auto">
          <a:xfrm>
            <a:off x="6970139" y="1556792"/>
            <a:ext cx="1130253" cy="1440160"/>
          </a:xfrm>
          <a:prstGeom prst="rect">
            <a:avLst/>
          </a:prstGeom>
          <a:noFill/>
          <a:ln w="9525">
            <a:noFill/>
            <a:miter lim="800000"/>
            <a:headEnd/>
            <a:tailEnd/>
          </a:ln>
        </p:spPr>
      </p:pic>
      <p:sp>
        <p:nvSpPr>
          <p:cNvPr id="2" name="タイトル 1"/>
          <p:cNvSpPr>
            <a:spLocks noGrp="1"/>
          </p:cNvSpPr>
          <p:nvPr>
            <p:ph type="title"/>
          </p:nvPr>
        </p:nvSpPr>
        <p:spPr/>
        <p:txBody>
          <a:bodyPr>
            <a:normAutofit/>
          </a:bodyPr>
          <a:lstStyle/>
          <a:p>
            <a:r>
              <a:rPr kumimoji="1" lang="ja-JP" altLang="en-US" dirty="0" smtClean="0"/>
              <a:t>疎水</a:t>
            </a:r>
            <a:r>
              <a:rPr lang="ja-JP" altLang="en-US" dirty="0" smtClean="0"/>
              <a:t>性残基における</a:t>
            </a:r>
            <a:r>
              <a:rPr kumimoji="1" lang="ja-JP" altLang="en-US" dirty="0" smtClean="0"/>
              <a:t>変異の影響</a:t>
            </a:r>
            <a:endParaRPr kumimoji="1" lang="ja-JP" altLang="en-US" dirty="0"/>
          </a:p>
        </p:txBody>
      </p:sp>
      <p:pic>
        <p:nvPicPr>
          <p:cNvPr id="11" name="図 10" descr="C:\Documents and Settings\原田隆平\My Documents\offical-work\論文\グラフ\CGREM\conformations-chignolin-new.tif"/>
          <p:cNvPicPr>
            <a:picLocks noChangeAspect="1"/>
          </p:cNvPicPr>
          <p:nvPr/>
        </p:nvPicPr>
        <p:blipFill>
          <a:blip r:embed="rId5" cstate="print"/>
          <a:srcRect l="51477" t="11191" r="8574" b="50041"/>
          <a:stretch>
            <a:fillRect/>
          </a:stretch>
        </p:blipFill>
        <p:spPr bwMode="auto">
          <a:xfrm>
            <a:off x="5220072" y="3861048"/>
            <a:ext cx="2592257" cy="1885267"/>
          </a:xfrm>
          <a:prstGeom prst="rect">
            <a:avLst/>
          </a:prstGeom>
          <a:noFill/>
          <a:ln w="9525">
            <a:noFill/>
            <a:miter lim="800000"/>
            <a:headEnd/>
            <a:tailEnd/>
          </a:ln>
        </p:spPr>
      </p:pic>
      <p:sp>
        <p:nvSpPr>
          <p:cNvPr id="12" name="テキスト ボックス 11"/>
          <p:cNvSpPr txBox="1"/>
          <p:nvPr/>
        </p:nvSpPr>
        <p:spPr>
          <a:xfrm>
            <a:off x="1043608" y="2060848"/>
            <a:ext cx="3600400" cy="646331"/>
          </a:xfrm>
          <a:prstGeom prst="rect">
            <a:avLst/>
          </a:prstGeom>
          <a:noFill/>
        </p:spPr>
        <p:txBody>
          <a:bodyPr wrap="square" rtlCol="0">
            <a:spAutoFit/>
          </a:bodyPr>
          <a:lstStyle/>
          <a:p>
            <a:r>
              <a:rPr kumimoji="1" lang="ja-JP" altLang="en-US" dirty="0" smtClean="0">
                <a:latin typeface="MS 明朝"/>
              </a:rPr>
              <a:t>☆</a:t>
            </a:r>
            <a:r>
              <a:rPr kumimoji="1" lang="ja-JP" altLang="en-US" dirty="0" smtClean="0"/>
              <a:t>安定性がネイティブ状態から</a:t>
            </a:r>
            <a:endParaRPr kumimoji="1" lang="en-US" altLang="ja-JP" dirty="0" smtClean="0"/>
          </a:p>
          <a:p>
            <a:r>
              <a:rPr kumimoji="1" lang="ja-JP" altLang="en-US" dirty="0" smtClean="0"/>
              <a:t>     ミスフォールド状態へシフト</a:t>
            </a:r>
            <a:endParaRPr kumimoji="1" lang="en-US" altLang="ja-JP" dirty="0" smtClean="0"/>
          </a:p>
        </p:txBody>
      </p:sp>
      <p:sp>
        <p:nvSpPr>
          <p:cNvPr id="14" name="テキスト ボックス 13"/>
          <p:cNvSpPr txBox="1"/>
          <p:nvPr/>
        </p:nvSpPr>
        <p:spPr>
          <a:xfrm>
            <a:off x="5076056" y="3131676"/>
            <a:ext cx="4392488" cy="646331"/>
          </a:xfrm>
          <a:prstGeom prst="rect">
            <a:avLst/>
          </a:prstGeom>
          <a:noFill/>
        </p:spPr>
        <p:txBody>
          <a:bodyPr wrap="square" rtlCol="0">
            <a:spAutoFit/>
          </a:bodyPr>
          <a:lstStyle/>
          <a:p>
            <a:r>
              <a:rPr kumimoji="1" lang="el-GR" altLang="ja-JP" dirty="0" smtClean="0">
                <a:latin typeface="Calibri"/>
              </a:rPr>
              <a:t>β</a:t>
            </a:r>
            <a:r>
              <a:rPr kumimoji="1" lang="en-US" altLang="ja-JP" dirty="0" smtClean="0"/>
              <a:t>-</a:t>
            </a:r>
            <a:r>
              <a:rPr kumimoji="1" lang="ja-JP" altLang="en-US" dirty="0" smtClean="0"/>
              <a:t>シートに対して同じ側に側鎖を向けて</a:t>
            </a:r>
            <a:endParaRPr kumimoji="1" lang="en-US" altLang="ja-JP" dirty="0" smtClean="0"/>
          </a:p>
          <a:p>
            <a:r>
              <a:rPr lang="ja-JP" altLang="en-US" dirty="0" smtClean="0"/>
              <a:t>疎水相互作用</a:t>
            </a:r>
            <a:endParaRPr kumimoji="1" lang="en-US" altLang="ja-JP" dirty="0" smtClean="0"/>
          </a:p>
        </p:txBody>
      </p:sp>
      <p:sp>
        <p:nvSpPr>
          <p:cNvPr id="17" name="角丸四角形 16"/>
          <p:cNvSpPr/>
          <p:nvPr/>
        </p:nvSpPr>
        <p:spPr>
          <a:xfrm>
            <a:off x="5220072" y="1340768"/>
            <a:ext cx="4320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6516216" y="1340768"/>
            <a:ext cx="4320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5292080" y="3861048"/>
            <a:ext cx="4320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6516216" y="3861048"/>
            <a:ext cx="4320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7020272" y="1772816"/>
            <a:ext cx="1152128" cy="1152128"/>
          </a:xfrm>
          <a:prstGeom prst="ellipse">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7630596" y="1465039"/>
            <a:ext cx="1261884" cy="307777"/>
          </a:xfrm>
          <a:prstGeom prst="rect">
            <a:avLst/>
          </a:prstGeom>
          <a:noFill/>
        </p:spPr>
        <p:txBody>
          <a:bodyPr wrap="none" rtlCol="0">
            <a:spAutoFit/>
          </a:bodyPr>
          <a:lstStyle/>
          <a:p>
            <a:r>
              <a:rPr kumimoji="1" lang="ja-JP" altLang="en-US" sz="1400" dirty="0" smtClean="0">
                <a:solidFill>
                  <a:srgbClr val="0000FF"/>
                </a:solidFill>
              </a:rPr>
              <a:t>疎水相互作用</a:t>
            </a:r>
            <a:endParaRPr kumimoji="1" lang="ja-JP" altLang="en-US" sz="1400" dirty="0">
              <a:solidFill>
                <a:srgbClr val="0000FF"/>
              </a:solidFill>
            </a:endParaRPr>
          </a:p>
        </p:txBody>
      </p:sp>
      <p:sp>
        <p:nvSpPr>
          <p:cNvPr id="29" name="テキスト ボックス 28"/>
          <p:cNvSpPr txBox="1"/>
          <p:nvPr/>
        </p:nvSpPr>
        <p:spPr>
          <a:xfrm>
            <a:off x="3419872" y="2915652"/>
            <a:ext cx="639919" cy="369332"/>
          </a:xfrm>
          <a:prstGeom prst="rect">
            <a:avLst/>
          </a:prstGeom>
          <a:noFill/>
        </p:spPr>
        <p:txBody>
          <a:bodyPr wrap="none" rtlCol="0">
            <a:spAutoFit/>
          </a:bodyPr>
          <a:lstStyle/>
          <a:p>
            <a:r>
              <a:rPr lang="en-US" altLang="ja-JP" dirty="0" smtClean="0"/>
              <a:t>W9A</a:t>
            </a:r>
            <a:endParaRPr lang="ja-JP" altLang="en-US" dirty="0"/>
          </a:p>
        </p:txBody>
      </p:sp>
      <p:sp>
        <p:nvSpPr>
          <p:cNvPr id="31" name="テキスト ボックス 30"/>
          <p:cNvSpPr txBox="1"/>
          <p:nvPr/>
        </p:nvSpPr>
        <p:spPr>
          <a:xfrm>
            <a:off x="35496" y="5302949"/>
            <a:ext cx="5328592" cy="646331"/>
          </a:xfrm>
          <a:prstGeom prst="rect">
            <a:avLst/>
          </a:prstGeom>
          <a:noFill/>
        </p:spPr>
        <p:txBody>
          <a:bodyPr wrap="square" rtlCol="0">
            <a:spAutoFit/>
          </a:bodyPr>
          <a:lstStyle/>
          <a:p>
            <a:r>
              <a:rPr lang="en-US" altLang="ja-JP" dirty="0" smtClean="0">
                <a:latin typeface="MS 明朝"/>
              </a:rPr>
              <a:t> </a:t>
            </a:r>
            <a:r>
              <a:rPr kumimoji="1" lang="en-US" altLang="ja-JP" dirty="0" smtClean="0">
                <a:solidFill>
                  <a:srgbClr val="0000FF"/>
                </a:solidFill>
                <a:latin typeface="MS 明朝"/>
              </a:rPr>
              <a:t>☆</a:t>
            </a:r>
            <a:r>
              <a:rPr lang="ja-JP" altLang="en-US" dirty="0" smtClean="0">
                <a:solidFill>
                  <a:srgbClr val="0000FF"/>
                </a:solidFill>
              </a:rPr>
              <a:t>ミスフォールド状態では疎水相互作用なして</a:t>
            </a:r>
            <a:endParaRPr lang="en-US" altLang="ja-JP" dirty="0" smtClean="0">
              <a:solidFill>
                <a:srgbClr val="0000FF"/>
              </a:solidFill>
            </a:endParaRPr>
          </a:p>
          <a:p>
            <a:r>
              <a:rPr lang="ja-JP" altLang="en-US" dirty="0" smtClean="0">
                <a:solidFill>
                  <a:srgbClr val="0000FF"/>
                </a:solidFill>
              </a:rPr>
              <a:t>      構造を安定可能なため、変異の影響を受けにくい</a:t>
            </a:r>
            <a:endParaRPr kumimoji="1" lang="en-US" altLang="ja-JP" dirty="0" smtClean="0"/>
          </a:p>
        </p:txBody>
      </p:sp>
      <p:pic>
        <p:nvPicPr>
          <p:cNvPr id="25" name="Picture 2"/>
          <p:cNvPicPr>
            <a:picLocks noChangeAspect="1" noChangeArrowheads="1"/>
          </p:cNvPicPr>
          <p:nvPr/>
        </p:nvPicPr>
        <p:blipFill>
          <a:blip r:embed="rId6" cstate="print"/>
          <a:srcRect l="41737" t="36539" r="43301" b="33221"/>
          <a:stretch>
            <a:fillRect/>
          </a:stretch>
        </p:blipFill>
        <p:spPr bwMode="auto">
          <a:xfrm>
            <a:off x="5436096" y="1556792"/>
            <a:ext cx="1083121" cy="1368152"/>
          </a:xfrm>
          <a:prstGeom prst="rect">
            <a:avLst/>
          </a:prstGeom>
          <a:noFill/>
          <a:ln w="9525">
            <a:noFill/>
            <a:miter lim="800000"/>
            <a:headEnd/>
            <a:tailEnd/>
          </a:ln>
        </p:spPr>
      </p:pic>
      <p:sp>
        <p:nvSpPr>
          <p:cNvPr id="26" name="テキスト ボックス 25"/>
          <p:cNvSpPr txBox="1"/>
          <p:nvPr/>
        </p:nvSpPr>
        <p:spPr>
          <a:xfrm>
            <a:off x="5894438" y="2780928"/>
            <a:ext cx="317716" cy="338554"/>
          </a:xfrm>
          <a:prstGeom prst="rect">
            <a:avLst/>
          </a:prstGeom>
          <a:noFill/>
        </p:spPr>
        <p:txBody>
          <a:bodyPr wrap="none" rtlCol="0">
            <a:spAutoFit/>
          </a:bodyPr>
          <a:lstStyle/>
          <a:p>
            <a:r>
              <a:rPr kumimoji="1" lang="en-US" altLang="ja-JP" sz="1600" dirty="0" smtClean="0"/>
              <a:t>N</a:t>
            </a:r>
            <a:endParaRPr kumimoji="1" lang="ja-JP" altLang="en-US" sz="1600" dirty="0"/>
          </a:p>
        </p:txBody>
      </p:sp>
      <p:sp>
        <p:nvSpPr>
          <p:cNvPr id="28" name="テキスト ボックス 27"/>
          <p:cNvSpPr txBox="1"/>
          <p:nvPr/>
        </p:nvSpPr>
        <p:spPr>
          <a:xfrm>
            <a:off x="5220072" y="5662989"/>
            <a:ext cx="4392488" cy="646331"/>
          </a:xfrm>
          <a:prstGeom prst="rect">
            <a:avLst/>
          </a:prstGeom>
          <a:noFill/>
        </p:spPr>
        <p:txBody>
          <a:bodyPr wrap="square" rtlCol="0">
            <a:spAutoFit/>
          </a:bodyPr>
          <a:lstStyle/>
          <a:p>
            <a:r>
              <a:rPr kumimoji="1" lang="el-GR" altLang="ja-JP" dirty="0" smtClean="0">
                <a:latin typeface="Calibri"/>
              </a:rPr>
              <a:t>β</a:t>
            </a:r>
            <a:r>
              <a:rPr kumimoji="1" lang="en-US" altLang="ja-JP" dirty="0" smtClean="0"/>
              <a:t>-</a:t>
            </a:r>
            <a:r>
              <a:rPr kumimoji="1" lang="ja-JP" altLang="en-US" dirty="0" smtClean="0"/>
              <a:t>シートに対して異なる側に側鎖を</a:t>
            </a:r>
            <a:endParaRPr kumimoji="1" lang="en-US" altLang="ja-JP" dirty="0" smtClean="0"/>
          </a:p>
          <a:p>
            <a:r>
              <a:rPr lang="ja-JP" altLang="en-US" dirty="0" smtClean="0"/>
              <a:t>向けている</a:t>
            </a:r>
            <a:endParaRPr kumimoji="1" lang="en-US" altLang="ja-JP" dirty="0" smtClean="0"/>
          </a:p>
        </p:txBody>
      </p:sp>
      <p:pic>
        <p:nvPicPr>
          <p:cNvPr id="24" name="Picture 5" descr="C:\Documents and Settings\原田隆平\My Documents\D論\グラフ\pmf_hd100_Y2A.tif"/>
          <p:cNvPicPr>
            <a:picLocks noChangeAspect="1" noChangeArrowheads="1"/>
          </p:cNvPicPr>
          <p:nvPr/>
        </p:nvPicPr>
        <p:blipFill>
          <a:blip r:embed="rId7" cstate="print">
            <a:clrChange>
              <a:clrFrom>
                <a:srgbClr val="F6FAF6"/>
              </a:clrFrom>
              <a:clrTo>
                <a:srgbClr val="F6FAF6">
                  <a:alpha val="0"/>
                </a:srgbClr>
              </a:clrTo>
            </a:clrChange>
          </a:blip>
          <a:srcRect t="9073" r="6970" b="2462"/>
          <a:stretch>
            <a:fillRect/>
          </a:stretch>
        </p:blipFill>
        <p:spPr bwMode="auto">
          <a:xfrm>
            <a:off x="107504" y="2852936"/>
            <a:ext cx="2368255" cy="2246652"/>
          </a:xfrm>
          <a:prstGeom prst="rect">
            <a:avLst/>
          </a:prstGeom>
          <a:noFill/>
        </p:spPr>
      </p:pic>
      <p:sp>
        <p:nvSpPr>
          <p:cNvPr id="30" name="テキスト ボックス 29"/>
          <p:cNvSpPr txBox="1"/>
          <p:nvPr/>
        </p:nvSpPr>
        <p:spPr>
          <a:xfrm>
            <a:off x="971600" y="2915652"/>
            <a:ext cx="546945" cy="369332"/>
          </a:xfrm>
          <a:prstGeom prst="rect">
            <a:avLst/>
          </a:prstGeom>
          <a:noFill/>
        </p:spPr>
        <p:txBody>
          <a:bodyPr wrap="none" rtlCol="0">
            <a:spAutoFit/>
          </a:bodyPr>
          <a:lstStyle/>
          <a:p>
            <a:r>
              <a:rPr lang="en-US" altLang="ja-JP" dirty="0" smtClean="0"/>
              <a:t>Y2A</a:t>
            </a:r>
            <a:endParaRPr lang="ja-JP" altLang="en-US" dirty="0"/>
          </a:p>
        </p:txBody>
      </p:sp>
      <p:sp>
        <p:nvSpPr>
          <p:cNvPr id="23" name="スライド番号プレースホルダ 22"/>
          <p:cNvSpPr>
            <a:spLocks noGrp="1"/>
          </p:cNvSpPr>
          <p:nvPr>
            <p:ph type="sldNum" sz="quarter" idx="12"/>
          </p:nvPr>
        </p:nvSpPr>
        <p:spPr/>
        <p:txBody>
          <a:bodyPr/>
          <a:lstStyle/>
          <a:p>
            <a:fld id="{1B2C0A51-D84E-4795-97CC-5D1960B01346}" type="slidenum">
              <a:rPr lang="ja-JP" altLang="en-US" smtClean="0"/>
              <a:pPr/>
              <a:t>40</a:t>
            </a:fld>
            <a:endParaRPr lang="ja-JP"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p:cNvPicPr>
            <a:picLocks noChangeAspect="1" noChangeArrowheads="1"/>
          </p:cNvPicPr>
          <p:nvPr/>
        </p:nvPicPr>
        <p:blipFill>
          <a:blip r:embed="rId3" cstate="print"/>
          <a:srcRect l="42918" t="36540" r="42125" b="35510"/>
          <a:stretch>
            <a:fillRect/>
          </a:stretch>
        </p:blipFill>
        <p:spPr bwMode="auto">
          <a:xfrm>
            <a:off x="3398104" y="1737970"/>
            <a:ext cx="2342797" cy="2736304"/>
          </a:xfrm>
          <a:prstGeom prst="rect">
            <a:avLst/>
          </a:prstGeom>
          <a:noFill/>
          <a:ln w="9525">
            <a:noFill/>
            <a:miter lim="800000"/>
            <a:headEnd/>
            <a:tailEnd/>
          </a:ln>
        </p:spPr>
      </p:pic>
      <p:sp>
        <p:nvSpPr>
          <p:cNvPr id="2" name="タイトル 1"/>
          <p:cNvSpPr>
            <a:spLocks noGrp="1"/>
          </p:cNvSpPr>
          <p:nvPr>
            <p:ph type="title"/>
          </p:nvPr>
        </p:nvSpPr>
        <p:spPr>
          <a:xfrm>
            <a:off x="611560" y="274638"/>
            <a:ext cx="7931224" cy="1066130"/>
          </a:xfrm>
        </p:spPr>
        <p:txBody>
          <a:bodyPr>
            <a:normAutofit fontScale="90000"/>
          </a:bodyPr>
          <a:lstStyle/>
          <a:p>
            <a:r>
              <a:rPr lang="en-US" altLang="ja-JP" dirty="0" err="1" smtClean="0"/>
              <a:t>Villin</a:t>
            </a:r>
            <a:r>
              <a:rPr lang="en-US" altLang="ja-JP" dirty="0" smtClean="0"/>
              <a:t> headpiece sub-domain (HP35)</a:t>
            </a:r>
            <a:endParaRPr kumimoji="1" lang="ja-JP" altLang="en-US" dirty="0"/>
          </a:p>
        </p:txBody>
      </p:sp>
      <p:sp>
        <p:nvSpPr>
          <p:cNvPr id="5" name="テキスト ボックス 4"/>
          <p:cNvSpPr txBox="1"/>
          <p:nvPr/>
        </p:nvSpPr>
        <p:spPr>
          <a:xfrm>
            <a:off x="5431287" y="3464421"/>
            <a:ext cx="2760692" cy="523220"/>
          </a:xfrm>
          <a:prstGeom prst="rect">
            <a:avLst/>
          </a:prstGeom>
          <a:noFill/>
        </p:spPr>
        <p:txBody>
          <a:bodyPr wrap="none" rtlCol="0">
            <a:spAutoFit/>
          </a:bodyPr>
          <a:lstStyle/>
          <a:p>
            <a:r>
              <a:rPr lang="ja-JP" altLang="en-US" sz="2800" b="1" dirty="0" smtClean="0"/>
              <a:t>へリックス</a:t>
            </a:r>
            <a:r>
              <a:rPr lang="en-US" altLang="ja-JP" sz="2800" b="1" dirty="0" smtClean="0"/>
              <a:t>1(3-14)</a:t>
            </a:r>
            <a:endParaRPr kumimoji="1" lang="ja-JP" altLang="en-US" sz="2800" b="1" dirty="0"/>
          </a:p>
        </p:txBody>
      </p:sp>
      <p:sp>
        <p:nvSpPr>
          <p:cNvPr id="6" name="テキスト ボックス 5"/>
          <p:cNvSpPr txBox="1"/>
          <p:nvPr/>
        </p:nvSpPr>
        <p:spPr>
          <a:xfrm>
            <a:off x="5558344" y="2187441"/>
            <a:ext cx="2943434" cy="523220"/>
          </a:xfrm>
          <a:prstGeom prst="rect">
            <a:avLst/>
          </a:prstGeom>
          <a:noFill/>
        </p:spPr>
        <p:txBody>
          <a:bodyPr wrap="none" rtlCol="0">
            <a:spAutoFit/>
          </a:bodyPr>
          <a:lstStyle/>
          <a:p>
            <a:r>
              <a:rPr lang="ja-JP" altLang="en-US" sz="2800" b="1" dirty="0" smtClean="0">
                <a:solidFill>
                  <a:srgbClr val="FF0000"/>
                </a:solidFill>
              </a:rPr>
              <a:t>へリックス</a:t>
            </a:r>
            <a:r>
              <a:rPr lang="en-US" altLang="ja-JP" sz="2800" b="1" dirty="0" smtClean="0">
                <a:solidFill>
                  <a:srgbClr val="FF0000"/>
                </a:solidFill>
              </a:rPr>
              <a:t>2(15-21)</a:t>
            </a:r>
            <a:endParaRPr kumimoji="1" lang="ja-JP" altLang="en-US" sz="2800" b="1" dirty="0">
              <a:solidFill>
                <a:srgbClr val="FF0000"/>
              </a:solidFill>
            </a:endParaRPr>
          </a:p>
        </p:txBody>
      </p:sp>
      <p:sp>
        <p:nvSpPr>
          <p:cNvPr id="7" name="テキスト ボックス 6"/>
          <p:cNvSpPr txBox="1"/>
          <p:nvPr/>
        </p:nvSpPr>
        <p:spPr>
          <a:xfrm>
            <a:off x="899592" y="2043425"/>
            <a:ext cx="2943434" cy="523220"/>
          </a:xfrm>
          <a:prstGeom prst="rect">
            <a:avLst/>
          </a:prstGeom>
          <a:noFill/>
        </p:spPr>
        <p:txBody>
          <a:bodyPr wrap="none" rtlCol="0">
            <a:spAutoFit/>
          </a:bodyPr>
          <a:lstStyle/>
          <a:p>
            <a:r>
              <a:rPr lang="ja-JP" altLang="en-US" sz="2800" b="1" dirty="0" smtClean="0"/>
              <a:t>へリックス</a:t>
            </a:r>
            <a:r>
              <a:rPr lang="en-US" altLang="ja-JP" sz="2800" b="1" dirty="0" smtClean="0"/>
              <a:t>3(22-33)</a:t>
            </a:r>
            <a:endParaRPr kumimoji="1" lang="ja-JP" altLang="en-US" sz="2800" b="1" dirty="0"/>
          </a:p>
        </p:txBody>
      </p:sp>
      <p:sp>
        <p:nvSpPr>
          <p:cNvPr id="10" name="テキスト ボックス 9"/>
          <p:cNvSpPr txBox="1"/>
          <p:nvPr/>
        </p:nvSpPr>
        <p:spPr>
          <a:xfrm>
            <a:off x="35496" y="4725144"/>
            <a:ext cx="9433048" cy="954107"/>
          </a:xfrm>
          <a:prstGeom prst="rect">
            <a:avLst/>
          </a:prstGeom>
          <a:noFill/>
        </p:spPr>
        <p:txBody>
          <a:bodyPr wrap="square" rtlCol="0">
            <a:spAutoFit/>
          </a:bodyPr>
          <a:lstStyle/>
          <a:p>
            <a:r>
              <a:rPr lang="ja-JP" altLang="en-US" sz="2800" b="1" dirty="0" smtClean="0"/>
              <a:t>セグメント</a:t>
            </a:r>
            <a:r>
              <a:rPr lang="en-US" altLang="ja-JP" sz="2800" b="1" dirty="0" smtClean="0"/>
              <a:t>A(</a:t>
            </a:r>
            <a:r>
              <a:rPr lang="en-US" altLang="ja-JP" sz="2800" b="1" u="sng" dirty="0" smtClean="0"/>
              <a:t>3-21</a:t>
            </a:r>
            <a:r>
              <a:rPr lang="en-US" altLang="ja-JP" sz="2800" b="1" dirty="0" smtClean="0"/>
              <a:t>)   = </a:t>
            </a:r>
            <a:r>
              <a:rPr lang="ja-JP" altLang="en-US" sz="2800" b="1" dirty="0" smtClean="0"/>
              <a:t>へリックス</a:t>
            </a:r>
            <a:r>
              <a:rPr lang="en-US" altLang="ja-JP" sz="2800" b="1" dirty="0" smtClean="0"/>
              <a:t>1(</a:t>
            </a:r>
            <a:r>
              <a:rPr lang="en-US" altLang="ja-JP" sz="2800" b="1" u="sng" dirty="0" smtClean="0"/>
              <a:t>3</a:t>
            </a:r>
            <a:r>
              <a:rPr lang="en-US" altLang="ja-JP" sz="2800" b="1" dirty="0" smtClean="0"/>
              <a:t>-14)   + </a:t>
            </a:r>
            <a:r>
              <a:rPr lang="ja-JP" altLang="en-US" sz="2800" b="1" dirty="0" smtClean="0">
                <a:solidFill>
                  <a:srgbClr val="FF0000"/>
                </a:solidFill>
              </a:rPr>
              <a:t>へリックス</a:t>
            </a:r>
            <a:r>
              <a:rPr lang="en-US" altLang="ja-JP" sz="2800" b="1" dirty="0" smtClean="0">
                <a:solidFill>
                  <a:srgbClr val="FF0000"/>
                </a:solidFill>
              </a:rPr>
              <a:t>2(15-</a:t>
            </a:r>
            <a:r>
              <a:rPr lang="en-US" altLang="ja-JP" sz="2800" b="1" u="sng" dirty="0" smtClean="0">
                <a:solidFill>
                  <a:srgbClr val="FF0000"/>
                </a:solidFill>
              </a:rPr>
              <a:t>21</a:t>
            </a:r>
            <a:r>
              <a:rPr lang="en-US" altLang="ja-JP" sz="2800" b="1" dirty="0" smtClean="0">
                <a:solidFill>
                  <a:srgbClr val="FF0000"/>
                </a:solidFill>
              </a:rPr>
              <a:t>)</a:t>
            </a:r>
          </a:p>
          <a:p>
            <a:r>
              <a:rPr lang="ja-JP" altLang="en-US" sz="2800" b="1" dirty="0" smtClean="0"/>
              <a:t>セグメント</a:t>
            </a:r>
            <a:r>
              <a:rPr lang="en-US" altLang="ja-JP" sz="2800" b="1" dirty="0" smtClean="0"/>
              <a:t>B(</a:t>
            </a:r>
            <a:r>
              <a:rPr lang="en-US" altLang="ja-JP" sz="2800" b="1" u="sng" dirty="0" smtClean="0"/>
              <a:t>15-33</a:t>
            </a:r>
            <a:r>
              <a:rPr lang="en-US" altLang="ja-JP" sz="2800" b="1" dirty="0" smtClean="0"/>
              <a:t>) = </a:t>
            </a:r>
            <a:r>
              <a:rPr lang="ja-JP" altLang="en-US" sz="2800" b="1" dirty="0" smtClean="0">
                <a:solidFill>
                  <a:srgbClr val="FF0000"/>
                </a:solidFill>
              </a:rPr>
              <a:t>へリックス</a:t>
            </a:r>
            <a:r>
              <a:rPr lang="en-US" altLang="ja-JP" sz="2800" b="1" dirty="0" smtClean="0">
                <a:solidFill>
                  <a:srgbClr val="FF0000"/>
                </a:solidFill>
              </a:rPr>
              <a:t>2(</a:t>
            </a:r>
            <a:r>
              <a:rPr lang="en-US" altLang="ja-JP" sz="2800" b="1" u="sng" dirty="0" smtClean="0">
                <a:solidFill>
                  <a:srgbClr val="FF0000"/>
                </a:solidFill>
              </a:rPr>
              <a:t>15</a:t>
            </a:r>
            <a:r>
              <a:rPr lang="en-US" altLang="ja-JP" sz="2800" b="1" dirty="0" smtClean="0">
                <a:solidFill>
                  <a:srgbClr val="FF0000"/>
                </a:solidFill>
              </a:rPr>
              <a:t>-21) </a:t>
            </a:r>
            <a:r>
              <a:rPr lang="en-US" altLang="ja-JP" sz="2800" b="1" dirty="0" smtClean="0"/>
              <a:t>+ </a:t>
            </a:r>
            <a:r>
              <a:rPr lang="ja-JP" altLang="en-US" sz="2800" b="1" dirty="0" smtClean="0"/>
              <a:t>へリックス</a:t>
            </a:r>
            <a:r>
              <a:rPr lang="en-US" altLang="ja-JP" sz="2800" b="1" dirty="0" smtClean="0"/>
              <a:t>3(22-</a:t>
            </a:r>
            <a:r>
              <a:rPr lang="en-US" altLang="ja-JP" sz="2800" b="1" u="sng" dirty="0" smtClean="0"/>
              <a:t>33</a:t>
            </a:r>
            <a:r>
              <a:rPr lang="en-US" altLang="ja-JP" sz="2800" b="1" dirty="0" smtClean="0"/>
              <a:t>)</a:t>
            </a:r>
            <a:endParaRPr kumimoji="1" lang="ja-JP" altLang="en-US" sz="2800" b="1" dirty="0"/>
          </a:p>
        </p:txBody>
      </p:sp>
      <p:sp>
        <p:nvSpPr>
          <p:cNvPr id="13" name="テキスト ボックス 12"/>
          <p:cNvSpPr txBox="1"/>
          <p:nvPr/>
        </p:nvSpPr>
        <p:spPr>
          <a:xfrm>
            <a:off x="5262983" y="4201924"/>
            <a:ext cx="893193" cy="523220"/>
          </a:xfrm>
          <a:prstGeom prst="rect">
            <a:avLst/>
          </a:prstGeom>
          <a:noFill/>
        </p:spPr>
        <p:txBody>
          <a:bodyPr wrap="none" rtlCol="0">
            <a:spAutoFit/>
          </a:bodyPr>
          <a:lstStyle/>
          <a:p>
            <a:r>
              <a:rPr kumimoji="1" lang="en-US" altLang="ja-JP" sz="2800" b="1" dirty="0" smtClean="0"/>
              <a:t>N</a:t>
            </a:r>
            <a:r>
              <a:rPr lang="en-US" altLang="ja-JP" sz="2800" b="1" dirty="0" smtClean="0"/>
              <a:t>-</a:t>
            </a:r>
            <a:r>
              <a:rPr lang="ja-JP" altLang="en-US" sz="2800" b="1" dirty="0" smtClean="0"/>
              <a:t>端</a:t>
            </a:r>
            <a:endParaRPr kumimoji="1" lang="ja-JP" altLang="en-US" sz="2800" b="1" dirty="0"/>
          </a:p>
        </p:txBody>
      </p:sp>
      <p:sp>
        <p:nvSpPr>
          <p:cNvPr id="14" name="テキスト ボックス 13"/>
          <p:cNvSpPr txBox="1"/>
          <p:nvPr/>
        </p:nvSpPr>
        <p:spPr>
          <a:xfrm>
            <a:off x="2645173" y="3248397"/>
            <a:ext cx="846707" cy="523220"/>
          </a:xfrm>
          <a:prstGeom prst="rect">
            <a:avLst/>
          </a:prstGeom>
          <a:noFill/>
        </p:spPr>
        <p:txBody>
          <a:bodyPr wrap="none" rtlCol="0">
            <a:spAutoFit/>
          </a:bodyPr>
          <a:lstStyle/>
          <a:p>
            <a:r>
              <a:rPr lang="en-US" altLang="ja-JP" sz="2800" b="1" dirty="0" smtClean="0"/>
              <a:t>C-</a:t>
            </a:r>
            <a:r>
              <a:rPr lang="ja-JP" altLang="en-US" sz="2800" b="1" dirty="0" smtClean="0"/>
              <a:t>端</a:t>
            </a:r>
            <a:endParaRPr kumimoji="1" lang="ja-JP" altLang="en-US" sz="2800" b="1" dirty="0"/>
          </a:p>
        </p:txBody>
      </p:sp>
      <p:cxnSp>
        <p:nvCxnSpPr>
          <p:cNvPr id="16" name="直線矢印コネクタ 15"/>
          <p:cNvCxnSpPr/>
          <p:nvPr/>
        </p:nvCxnSpPr>
        <p:spPr>
          <a:xfrm rot="5400000">
            <a:off x="4607606" y="5857132"/>
            <a:ext cx="359247"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089576" y="3965575"/>
            <a:ext cx="3838295" cy="615553"/>
          </a:xfrm>
          <a:prstGeom prst="rect">
            <a:avLst/>
          </a:prstGeom>
          <a:noFill/>
        </p:spPr>
        <p:txBody>
          <a:bodyPr wrap="none" rtlCol="0">
            <a:spAutoFit/>
          </a:bodyPr>
          <a:lstStyle/>
          <a:p>
            <a:r>
              <a:rPr lang="en-US" altLang="ja-JP" dirty="0" smtClean="0"/>
              <a:t>                       </a:t>
            </a:r>
            <a:r>
              <a:rPr lang="en-US" altLang="ja-JP" sz="1600" dirty="0" smtClean="0"/>
              <a:t>X-</a:t>
            </a:r>
            <a:r>
              <a:rPr lang="ja-JP" altLang="en-US" sz="1600" dirty="0" smtClean="0"/>
              <a:t>線結晶構造</a:t>
            </a:r>
            <a:endParaRPr lang="en-US" altLang="ja-JP" sz="1600" dirty="0" smtClean="0"/>
          </a:p>
          <a:p>
            <a:r>
              <a:rPr lang="en-US" altLang="ja-JP" sz="1600" dirty="0" smtClean="0"/>
              <a:t>  PDBID: 1YRF, </a:t>
            </a:r>
            <a:r>
              <a:rPr lang="en-US" altLang="ja-JP" sz="1600" i="1" dirty="0" smtClean="0"/>
              <a:t>PNAS</a:t>
            </a:r>
            <a:r>
              <a:rPr lang="en-US" altLang="ja-JP" sz="1600" dirty="0" smtClean="0"/>
              <a:t> </a:t>
            </a:r>
            <a:r>
              <a:rPr lang="en-US" altLang="ja-JP" sz="1600" b="1" dirty="0" smtClean="0"/>
              <a:t>102</a:t>
            </a:r>
            <a:r>
              <a:rPr lang="en-US" altLang="ja-JP" sz="1600" dirty="0" smtClean="0"/>
              <a:t>:</a:t>
            </a:r>
            <a:r>
              <a:rPr lang="en-US" altLang="ja-JP" sz="1600" b="1" dirty="0" smtClean="0"/>
              <a:t> </a:t>
            </a:r>
            <a:r>
              <a:rPr lang="en-US" altLang="ja-JP" sz="1600" dirty="0" smtClean="0"/>
              <a:t>7517-7522 (2005)</a:t>
            </a:r>
            <a:endParaRPr kumimoji="1" lang="ja-JP" altLang="en-US" sz="1600" dirty="0"/>
          </a:p>
        </p:txBody>
      </p:sp>
      <p:sp>
        <p:nvSpPr>
          <p:cNvPr id="19" name="テキスト ボックス 18"/>
          <p:cNvSpPr txBox="1"/>
          <p:nvPr/>
        </p:nvSpPr>
        <p:spPr>
          <a:xfrm>
            <a:off x="4994568" y="3195553"/>
            <a:ext cx="657552" cy="369332"/>
          </a:xfrm>
          <a:prstGeom prst="rect">
            <a:avLst/>
          </a:prstGeom>
          <a:noFill/>
        </p:spPr>
        <p:txBody>
          <a:bodyPr wrap="none" rtlCol="0">
            <a:spAutoFit/>
          </a:bodyPr>
          <a:lstStyle/>
          <a:p>
            <a:r>
              <a:rPr lang="en-US" altLang="ja-JP" dirty="0" smtClean="0">
                <a:solidFill>
                  <a:srgbClr val="0000FF"/>
                </a:solidFill>
              </a:rPr>
              <a:t>Phe6</a:t>
            </a:r>
            <a:endParaRPr lang="ja-JP" altLang="en-US" dirty="0">
              <a:solidFill>
                <a:srgbClr val="0000FF"/>
              </a:solidFill>
            </a:endParaRPr>
          </a:p>
        </p:txBody>
      </p:sp>
      <p:sp>
        <p:nvSpPr>
          <p:cNvPr id="20" name="テキスト ボックス 19"/>
          <p:cNvSpPr txBox="1"/>
          <p:nvPr/>
        </p:nvSpPr>
        <p:spPr>
          <a:xfrm>
            <a:off x="4046176" y="2907521"/>
            <a:ext cx="774571" cy="369332"/>
          </a:xfrm>
          <a:prstGeom prst="rect">
            <a:avLst/>
          </a:prstGeom>
          <a:noFill/>
        </p:spPr>
        <p:txBody>
          <a:bodyPr wrap="none" rtlCol="0">
            <a:spAutoFit/>
          </a:bodyPr>
          <a:lstStyle/>
          <a:p>
            <a:r>
              <a:rPr lang="en-US" altLang="ja-JP" dirty="0" smtClean="0">
                <a:solidFill>
                  <a:srgbClr val="0000FF"/>
                </a:solidFill>
              </a:rPr>
              <a:t>Phe10</a:t>
            </a:r>
            <a:endParaRPr lang="ja-JP" altLang="en-US" dirty="0">
              <a:solidFill>
                <a:srgbClr val="0000FF"/>
              </a:solidFill>
            </a:endParaRPr>
          </a:p>
        </p:txBody>
      </p:sp>
      <p:sp>
        <p:nvSpPr>
          <p:cNvPr id="21" name="テキスト ボックス 20"/>
          <p:cNvSpPr txBox="1"/>
          <p:nvPr/>
        </p:nvSpPr>
        <p:spPr>
          <a:xfrm>
            <a:off x="4118184" y="2475473"/>
            <a:ext cx="774571" cy="369332"/>
          </a:xfrm>
          <a:prstGeom prst="rect">
            <a:avLst/>
          </a:prstGeom>
          <a:noFill/>
        </p:spPr>
        <p:txBody>
          <a:bodyPr wrap="none" rtlCol="0">
            <a:spAutoFit/>
          </a:bodyPr>
          <a:lstStyle/>
          <a:p>
            <a:r>
              <a:rPr lang="en-US" altLang="ja-JP" dirty="0" smtClean="0">
                <a:solidFill>
                  <a:srgbClr val="0000FF"/>
                </a:solidFill>
              </a:rPr>
              <a:t>Phe17</a:t>
            </a:r>
            <a:endParaRPr lang="ja-JP" altLang="en-US" dirty="0">
              <a:solidFill>
                <a:srgbClr val="0000FF"/>
              </a:solidFill>
            </a:endParaRPr>
          </a:p>
        </p:txBody>
      </p:sp>
      <p:sp>
        <p:nvSpPr>
          <p:cNvPr id="22" name="テキスト ボックス 21"/>
          <p:cNvSpPr txBox="1"/>
          <p:nvPr/>
        </p:nvSpPr>
        <p:spPr>
          <a:xfrm>
            <a:off x="3851920" y="3411577"/>
            <a:ext cx="774571" cy="369332"/>
          </a:xfrm>
          <a:prstGeom prst="rect">
            <a:avLst/>
          </a:prstGeom>
          <a:noFill/>
        </p:spPr>
        <p:txBody>
          <a:bodyPr wrap="none" rtlCol="0">
            <a:spAutoFit/>
          </a:bodyPr>
          <a:lstStyle/>
          <a:p>
            <a:r>
              <a:rPr lang="en-US" altLang="ja-JP" dirty="0" smtClean="0">
                <a:solidFill>
                  <a:srgbClr val="0000FF"/>
                </a:solidFill>
              </a:rPr>
              <a:t>Phe35</a:t>
            </a:r>
            <a:endParaRPr lang="ja-JP" altLang="en-US" dirty="0">
              <a:solidFill>
                <a:srgbClr val="0000FF"/>
              </a:solidFill>
            </a:endParaRPr>
          </a:p>
        </p:txBody>
      </p:sp>
      <p:sp>
        <p:nvSpPr>
          <p:cNvPr id="23" name="円/楕円 22"/>
          <p:cNvSpPr/>
          <p:nvPr/>
        </p:nvSpPr>
        <p:spPr>
          <a:xfrm>
            <a:off x="3767539" y="2475473"/>
            <a:ext cx="1502773" cy="1420996"/>
          </a:xfrm>
          <a:prstGeom prst="ellipse">
            <a:avLst/>
          </a:prstGeom>
          <a:no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866923" y="2977788"/>
            <a:ext cx="1037463" cy="369332"/>
          </a:xfrm>
          <a:prstGeom prst="rect">
            <a:avLst/>
          </a:prstGeom>
          <a:noFill/>
        </p:spPr>
        <p:txBody>
          <a:bodyPr wrap="none" rtlCol="0">
            <a:spAutoFit/>
          </a:bodyPr>
          <a:lstStyle/>
          <a:p>
            <a:r>
              <a:rPr kumimoji="1" lang="ja-JP" altLang="en-US" dirty="0" smtClean="0">
                <a:solidFill>
                  <a:srgbClr val="0000FF"/>
                </a:solidFill>
              </a:rPr>
              <a:t>疎水コア</a:t>
            </a:r>
            <a:endParaRPr kumimoji="1" lang="ja-JP" altLang="en-US" dirty="0">
              <a:solidFill>
                <a:srgbClr val="0000FF"/>
              </a:solidFill>
            </a:endParaRPr>
          </a:p>
        </p:txBody>
      </p:sp>
      <p:cxnSp>
        <p:nvCxnSpPr>
          <p:cNvPr id="26" name="直線矢印コネクタ 25"/>
          <p:cNvCxnSpPr/>
          <p:nvPr/>
        </p:nvCxnSpPr>
        <p:spPr>
          <a:xfrm rot="10800000">
            <a:off x="5558344" y="3193964"/>
            <a:ext cx="360040" cy="15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79512" y="6037550"/>
            <a:ext cx="8928992" cy="461665"/>
          </a:xfrm>
          <a:prstGeom prst="rect">
            <a:avLst/>
          </a:prstGeom>
          <a:noFill/>
        </p:spPr>
        <p:txBody>
          <a:bodyPr wrap="square" rtlCol="0">
            <a:spAutoFit/>
          </a:bodyPr>
          <a:lstStyle/>
          <a:p>
            <a:r>
              <a:rPr kumimoji="1" lang="en-US" altLang="ja-JP" sz="2400" dirty="0" smtClean="0">
                <a:latin typeface="MS 明朝"/>
              </a:rPr>
              <a:t>☆</a:t>
            </a:r>
            <a:r>
              <a:rPr kumimoji="1" lang="ja-JP" altLang="en-US" sz="2400" u="sng" dirty="0" smtClean="0">
                <a:solidFill>
                  <a:srgbClr val="FF0000"/>
                </a:solidFill>
              </a:rPr>
              <a:t>ヘリック</a:t>
            </a:r>
            <a:r>
              <a:rPr lang="ja-JP" altLang="en-US" sz="2400" u="sng" dirty="0" smtClean="0">
                <a:solidFill>
                  <a:srgbClr val="FF0000"/>
                </a:solidFill>
              </a:rPr>
              <a:t>ス</a:t>
            </a:r>
            <a:r>
              <a:rPr lang="en-US" altLang="ja-JP" sz="2400" u="sng" dirty="0" smtClean="0">
                <a:solidFill>
                  <a:srgbClr val="FF0000"/>
                </a:solidFill>
              </a:rPr>
              <a:t>2</a:t>
            </a:r>
            <a:r>
              <a:rPr lang="ja-JP" altLang="en-US" sz="2400" u="sng" dirty="0" smtClean="0">
                <a:solidFill>
                  <a:srgbClr val="FF0000"/>
                </a:solidFill>
              </a:rPr>
              <a:t>のオーバーラップ</a:t>
            </a:r>
            <a:r>
              <a:rPr lang="ja-JP" altLang="en-US" sz="2400" dirty="0" smtClean="0"/>
              <a:t>により全体のフォールディングを保証</a:t>
            </a:r>
            <a:r>
              <a:rPr lang="en-US" altLang="ja-JP" sz="2400" dirty="0" smtClean="0"/>
              <a:t>    </a:t>
            </a:r>
            <a:endParaRPr kumimoji="1" lang="ja-JP" altLang="en-US" sz="2400" dirty="0"/>
          </a:p>
        </p:txBody>
      </p:sp>
      <p:sp>
        <p:nvSpPr>
          <p:cNvPr id="28" name="テキスト ボックス 27"/>
          <p:cNvSpPr txBox="1"/>
          <p:nvPr/>
        </p:nvSpPr>
        <p:spPr>
          <a:xfrm>
            <a:off x="1259632" y="1412776"/>
            <a:ext cx="6912768" cy="369332"/>
          </a:xfrm>
          <a:prstGeom prst="rect">
            <a:avLst/>
          </a:prstGeom>
          <a:noFill/>
        </p:spPr>
        <p:txBody>
          <a:bodyPr wrap="square" rtlCol="0">
            <a:spAutoFit/>
          </a:bodyPr>
          <a:lstStyle/>
          <a:p>
            <a:r>
              <a:rPr kumimoji="1" lang="en-US" altLang="ja-JP" dirty="0" err="1" smtClean="0"/>
              <a:t>Villin</a:t>
            </a:r>
            <a:r>
              <a:rPr kumimoji="1" lang="en-US" altLang="ja-JP" dirty="0" smtClean="0"/>
              <a:t>(</a:t>
            </a:r>
            <a:r>
              <a:rPr lang="en-US" altLang="ja-JP" dirty="0" err="1" smtClean="0"/>
              <a:t>Actin</a:t>
            </a:r>
            <a:r>
              <a:rPr lang="ja-JP" altLang="en-US" dirty="0" smtClean="0"/>
              <a:t>調節蛋白</a:t>
            </a:r>
            <a:r>
              <a:rPr kumimoji="1" lang="en-US" altLang="ja-JP" dirty="0" smtClean="0"/>
              <a:t>)</a:t>
            </a:r>
            <a:r>
              <a:rPr kumimoji="1" lang="ja-JP" altLang="en-US" dirty="0" smtClean="0"/>
              <a:t>の</a:t>
            </a:r>
            <a:r>
              <a:rPr kumimoji="1" lang="en-US" altLang="ja-JP" dirty="0" smtClean="0"/>
              <a:t>C</a:t>
            </a:r>
            <a:r>
              <a:rPr kumimoji="1" lang="ja-JP" altLang="en-US" dirty="0" smtClean="0"/>
              <a:t>端</a:t>
            </a:r>
            <a:r>
              <a:rPr kumimoji="1" lang="en-US" altLang="ja-JP" dirty="0" smtClean="0"/>
              <a:t>35</a:t>
            </a:r>
            <a:r>
              <a:rPr kumimoji="1" lang="ja-JP" altLang="en-US" dirty="0" smtClean="0"/>
              <a:t>残基に存在する</a:t>
            </a:r>
            <a:r>
              <a:rPr kumimoji="1" lang="en-US" altLang="ja-JP" dirty="0" smtClean="0"/>
              <a:t>F </a:t>
            </a:r>
            <a:r>
              <a:rPr kumimoji="1" lang="en-US" altLang="ja-JP" dirty="0" err="1" smtClean="0"/>
              <a:t>actin</a:t>
            </a:r>
            <a:r>
              <a:rPr kumimoji="1" lang="en-US" altLang="ja-JP" dirty="0" smtClean="0"/>
              <a:t>-binding </a:t>
            </a:r>
            <a:r>
              <a:rPr kumimoji="1" lang="ja-JP" altLang="en-US" dirty="0" smtClean="0"/>
              <a:t>ドメイン</a:t>
            </a:r>
            <a:endParaRPr kumimoji="1" lang="ja-JP" altLang="en-US" dirty="0"/>
          </a:p>
        </p:txBody>
      </p:sp>
      <p:cxnSp>
        <p:nvCxnSpPr>
          <p:cNvPr id="29" name="直線矢印コネクタ 28"/>
          <p:cNvCxnSpPr/>
          <p:nvPr/>
        </p:nvCxnSpPr>
        <p:spPr>
          <a:xfrm rot="16200000" flipV="1">
            <a:off x="4283969" y="1268759"/>
            <a:ext cx="288031" cy="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スライド番号プレースホルダ 26"/>
          <p:cNvSpPr>
            <a:spLocks noGrp="1"/>
          </p:cNvSpPr>
          <p:nvPr>
            <p:ph type="sldNum" sz="quarter" idx="12"/>
          </p:nvPr>
        </p:nvSpPr>
        <p:spPr/>
        <p:txBody>
          <a:bodyPr/>
          <a:lstStyle/>
          <a:p>
            <a:fld id="{1B2C0A51-D84E-4795-97CC-5D1960B01346}" type="slidenum">
              <a:rPr lang="ja-JP" altLang="en-US" smtClean="0"/>
              <a:pPr/>
              <a:t>41</a:t>
            </a:fld>
            <a:endParaRPr lang="ja-JP"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71439" y="1457325"/>
            <a:ext cx="9325097" cy="4996011"/>
          </a:xfrm>
        </p:spPr>
        <p:txBody>
          <a:bodyPr rtlCol="0">
            <a:normAutofit fontScale="77500" lnSpcReduction="20000"/>
          </a:bodyPr>
          <a:lstStyle/>
          <a:p>
            <a:pPr eaLnBrk="1" fontAlgn="auto" hangingPunct="1">
              <a:spcAft>
                <a:spcPts val="0"/>
              </a:spcAft>
              <a:buNone/>
              <a:defRPr/>
            </a:pPr>
            <a:r>
              <a:rPr lang="en-US" altLang="ja-JP" dirty="0" smtClean="0">
                <a:latin typeface="MS 明朝"/>
              </a:rPr>
              <a:t>☆</a:t>
            </a:r>
            <a:r>
              <a:rPr lang="ja-JP" altLang="en-US" u="sng" dirty="0" smtClean="0">
                <a:latin typeface="MS 明朝"/>
              </a:rPr>
              <a:t>レプリカ交換</a:t>
            </a:r>
            <a:r>
              <a:rPr lang="en-US" altLang="ja-JP" u="sng" dirty="0" smtClean="0"/>
              <a:t>CG-MD (10</a:t>
            </a:r>
            <a:r>
              <a:rPr lang="ja-JP" altLang="en-US" u="sng" dirty="0" smtClean="0"/>
              <a:t>レプリカ</a:t>
            </a:r>
            <a:r>
              <a:rPr lang="en-US" altLang="ja-JP" u="sng" dirty="0" smtClean="0"/>
              <a:t>)</a:t>
            </a:r>
          </a:p>
          <a:p>
            <a:pPr eaLnBrk="1" fontAlgn="auto" hangingPunct="1">
              <a:spcAft>
                <a:spcPts val="0"/>
              </a:spcAft>
              <a:buFont typeface="Arial" pitchFamily="34" charset="0"/>
              <a:buNone/>
              <a:defRPr/>
            </a:pPr>
            <a:r>
              <a:rPr lang="en-US" altLang="ja-JP" dirty="0" smtClean="0"/>
              <a:t>     T=200K,239K,286K,342K,409K,489K,585,700,853 and 1041K</a:t>
            </a:r>
          </a:p>
          <a:p>
            <a:pPr eaLnBrk="1" fontAlgn="auto" hangingPunct="1">
              <a:spcAft>
                <a:spcPts val="0"/>
              </a:spcAft>
              <a:buFont typeface="Arial" pitchFamily="34" charset="0"/>
              <a:buNone/>
              <a:defRPr/>
            </a:pPr>
            <a:r>
              <a:rPr lang="en-US" altLang="ja-JP" dirty="0" smtClean="0"/>
              <a:t>     CG-</a:t>
            </a:r>
            <a:r>
              <a:rPr lang="ja-JP" altLang="en-US" dirty="0" smtClean="0"/>
              <a:t>ポテンシャル</a:t>
            </a:r>
            <a:endParaRPr lang="en-US" altLang="ja-JP" dirty="0" smtClean="0"/>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endParaRPr lang="en-US" altLang="ja-JP" dirty="0" smtClean="0"/>
          </a:p>
          <a:p>
            <a:pPr eaLnBrk="1" fontAlgn="auto" hangingPunct="1">
              <a:spcAft>
                <a:spcPts val="0"/>
              </a:spcAft>
              <a:buFont typeface="Arial" pitchFamily="34" charset="0"/>
              <a:buNone/>
              <a:defRPr/>
            </a:pPr>
            <a:r>
              <a:rPr lang="ja-JP" altLang="en-US" dirty="0" smtClean="0"/>
              <a:t>    </a:t>
            </a:r>
            <a:endParaRPr lang="en-US" altLang="ja-JP" dirty="0" smtClean="0"/>
          </a:p>
          <a:p>
            <a:pPr eaLnBrk="1" fontAlgn="auto" hangingPunct="1">
              <a:spcAft>
                <a:spcPts val="0"/>
              </a:spcAft>
              <a:buFont typeface="Arial" pitchFamily="34" charset="0"/>
              <a:buNone/>
              <a:defRPr/>
            </a:pPr>
            <a:r>
              <a:rPr lang="ja-JP" altLang="en-US" dirty="0" smtClean="0">
                <a:latin typeface="MS 明朝"/>
              </a:rPr>
              <a:t>☆</a:t>
            </a:r>
            <a:r>
              <a:rPr lang="ja-JP" altLang="en-US" u="sng" dirty="0" smtClean="0">
                <a:latin typeface="MS 明朝"/>
              </a:rPr>
              <a:t>独立全原子</a:t>
            </a:r>
            <a:r>
              <a:rPr lang="en-US" altLang="ja-JP" u="sng" dirty="0" smtClean="0"/>
              <a:t>MD </a:t>
            </a:r>
          </a:p>
          <a:p>
            <a:pPr eaLnBrk="1" fontAlgn="auto" hangingPunct="1">
              <a:spcAft>
                <a:spcPts val="0"/>
              </a:spcAft>
              <a:buFont typeface="Arial" pitchFamily="34" charset="0"/>
              <a:buNone/>
              <a:defRPr/>
            </a:pPr>
            <a:r>
              <a:rPr lang="en-US" altLang="ja-JP" dirty="0" smtClean="0"/>
              <a:t>    force-filed AMBER parmff03 </a:t>
            </a:r>
          </a:p>
          <a:p>
            <a:pPr eaLnBrk="1" fontAlgn="auto" hangingPunct="1">
              <a:spcAft>
                <a:spcPts val="0"/>
              </a:spcAft>
              <a:buFont typeface="Arial" pitchFamily="34" charset="0"/>
              <a:buNone/>
              <a:defRPr/>
            </a:pPr>
            <a:r>
              <a:rPr lang="en-US" altLang="ja-JP" dirty="0" smtClean="0"/>
              <a:t>    T=300K, NVT </a:t>
            </a:r>
            <a:r>
              <a:rPr lang="ja-JP" altLang="en-US" dirty="0" smtClean="0"/>
              <a:t>アンサンブル</a:t>
            </a:r>
            <a:endParaRPr lang="en-US" altLang="ja-JP" dirty="0" smtClean="0"/>
          </a:p>
          <a:p>
            <a:pPr eaLnBrk="1" fontAlgn="auto" hangingPunct="1">
              <a:spcAft>
                <a:spcPts val="0"/>
              </a:spcAft>
              <a:buFont typeface="Arial" pitchFamily="34" charset="0"/>
              <a:buNone/>
              <a:defRPr/>
            </a:pPr>
            <a:r>
              <a:rPr lang="en-US" altLang="ja-JP" dirty="0" smtClean="0"/>
              <a:t>    5387</a:t>
            </a:r>
            <a:r>
              <a:rPr lang="ja-JP" altLang="en-US" dirty="0" smtClean="0"/>
              <a:t>水分子</a:t>
            </a:r>
            <a:endParaRPr lang="en-US" altLang="ja-JP" dirty="0" smtClean="0"/>
          </a:p>
          <a:p>
            <a:pPr>
              <a:buNone/>
              <a:defRPr/>
            </a:pPr>
            <a:r>
              <a:rPr lang="en-US" altLang="ja-JP" dirty="0" smtClean="0"/>
              <a:t>    1 ns× 100 runs</a:t>
            </a:r>
          </a:p>
          <a:p>
            <a:pPr>
              <a:buNone/>
              <a:defRPr/>
            </a:pPr>
            <a:r>
              <a:rPr lang="en-US" altLang="ja-JP" dirty="0" smtClean="0"/>
              <a:t>    (C</a:t>
            </a:r>
            <a:r>
              <a:rPr lang="en-US" altLang="ja-JP" sz="2000" dirty="0" smtClean="0">
                <a:latin typeface="Symbol" pitchFamily="18" charset="2"/>
                <a:ea typeface="SimHei" pitchFamily="2" charset="-122"/>
              </a:rPr>
              <a:t>a</a:t>
            </a:r>
            <a:r>
              <a:rPr lang="ja-JP" altLang="en-US" dirty="0" smtClean="0"/>
              <a:t>原子座標に対するばね拘束</a:t>
            </a:r>
            <a:r>
              <a:rPr lang="en-US" altLang="ja-JP" dirty="0" smtClean="0"/>
              <a:t>)</a:t>
            </a:r>
          </a:p>
          <a:p>
            <a:pPr eaLnBrk="1" fontAlgn="auto" hangingPunct="1">
              <a:spcAft>
                <a:spcPts val="0"/>
              </a:spcAft>
              <a:buFont typeface="Arial" pitchFamily="34" charset="0"/>
              <a:buNone/>
              <a:defRPr/>
            </a:pPr>
            <a:endParaRPr lang="ja-JP" altLang="en-US" dirty="0"/>
          </a:p>
        </p:txBody>
      </p:sp>
      <p:sp>
        <p:nvSpPr>
          <p:cNvPr id="6149" name="タイトル 1"/>
          <p:cNvSpPr>
            <a:spLocks noGrp="1"/>
          </p:cNvSpPr>
          <p:nvPr>
            <p:ph type="title"/>
          </p:nvPr>
        </p:nvSpPr>
        <p:spPr/>
        <p:txBody>
          <a:bodyPr/>
          <a:lstStyle/>
          <a:p>
            <a:pPr eaLnBrk="1" hangingPunct="1"/>
            <a:r>
              <a:rPr lang="en-US" altLang="ja-JP" dirty="0" smtClean="0"/>
              <a:t>MSFEL</a:t>
            </a:r>
            <a:r>
              <a:rPr lang="ja-JP" altLang="en-US" dirty="0" smtClean="0"/>
              <a:t>の実装</a:t>
            </a:r>
            <a:r>
              <a:rPr lang="en-US" altLang="ja-JP" dirty="0" smtClean="0"/>
              <a:t> (HP35)</a:t>
            </a:r>
            <a:endParaRPr lang="ja-JP" altLang="en-US" dirty="0" smtClean="0"/>
          </a:p>
        </p:txBody>
      </p:sp>
      <p:graphicFrame>
        <p:nvGraphicFramePr>
          <p:cNvPr id="6146" name="Object 4"/>
          <p:cNvGraphicFramePr>
            <a:graphicFrameLocks noChangeAspect="1"/>
          </p:cNvGraphicFramePr>
          <p:nvPr/>
        </p:nvGraphicFramePr>
        <p:xfrm>
          <a:off x="214313" y="2847779"/>
          <a:ext cx="8734425" cy="793750"/>
        </p:xfrm>
        <a:graphic>
          <a:graphicData uri="http://schemas.openxmlformats.org/presentationml/2006/ole">
            <p:oleObj spid="_x0000_s152578" name="数式" r:id="rId4" imgW="6286320" imgH="571320" progId="Equation.3">
              <p:embed/>
            </p:oleObj>
          </a:graphicData>
        </a:graphic>
      </p:graphicFrame>
      <p:sp>
        <p:nvSpPr>
          <p:cNvPr id="9" name="テキスト ボックス 114"/>
          <p:cNvSpPr txBox="1">
            <a:spLocks noChangeArrowheads="1"/>
          </p:cNvSpPr>
          <p:nvPr/>
        </p:nvSpPr>
        <p:spPr bwMode="auto">
          <a:xfrm>
            <a:off x="895822" y="3429000"/>
            <a:ext cx="1731962" cy="646112"/>
          </a:xfrm>
          <a:prstGeom prst="rect">
            <a:avLst/>
          </a:prstGeom>
          <a:noFill/>
          <a:ln w="9525">
            <a:noFill/>
            <a:miter lim="800000"/>
            <a:headEnd/>
            <a:tailEnd/>
          </a:ln>
        </p:spPr>
        <p:txBody>
          <a:bodyPr wrap="none">
            <a:spAutoFit/>
          </a:bodyPr>
          <a:lstStyle/>
          <a:p>
            <a:r>
              <a:rPr lang="en-US" altLang="ja-JP" dirty="0">
                <a:solidFill>
                  <a:srgbClr val="0000FF"/>
                </a:solidFill>
                <a:latin typeface="Calibri" pitchFamily="34" charset="0"/>
              </a:rPr>
              <a:t>Bond-stretching </a:t>
            </a:r>
          </a:p>
          <a:p>
            <a:r>
              <a:rPr lang="en-US" altLang="ja-JP" dirty="0">
                <a:solidFill>
                  <a:srgbClr val="0000FF"/>
                </a:solidFill>
                <a:latin typeface="Calibri" pitchFamily="34" charset="0"/>
              </a:rPr>
              <a:t>     interaction</a:t>
            </a:r>
          </a:p>
        </p:txBody>
      </p:sp>
      <p:sp>
        <p:nvSpPr>
          <p:cNvPr id="10" name="テキスト ボックス 115"/>
          <p:cNvSpPr txBox="1">
            <a:spLocks noChangeArrowheads="1"/>
          </p:cNvSpPr>
          <p:nvPr/>
        </p:nvSpPr>
        <p:spPr bwMode="auto">
          <a:xfrm>
            <a:off x="2915816" y="3429000"/>
            <a:ext cx="1604963" cy="646112"/>
          </a:xfrm>
          <a:prstGeom prst="rect">
            <a:avLst/>
          </a:prstGeom>
          <a:noFill/>
          <a:ln w="9525">
            <a:noFill/>
            <a:miter lim="800000"/>
            <a:headEnd/>
            <a:tailEnd/>
          </a:ln>
        </p:spPr>
        <p:txBody>
          <a:bodyPr wrap="none">
            <a:spAutoFit/>
          </a:bodyPr>
          <a:lstStyle/>
          <a:p>
            <a:r>
              <a:rPr lang="en-US" altLang="ja-JP" dirty="0">
                <a:solidFill>
                  <a:srgbClr val="FF0000"/>
                </a:solidFill>
                <a:latin typeface="Calibri" pitchFamily="34" charset="0"/>
              </a:rPr>
              <a:t>Angle-bending </a:t>
            </a:r>
          </a:p>
          <a:p>
            <a:r>
              <a:rPr lang="en-US" altLang="ja-JP" dirty="0">
                <a:solidFill>
                  <a:srgbClr val="FF0000"/>
                </a:solidFill>
                <a:latin typeface="Calibri" pitchFamily="34" charset="0"/>
              </a:rPr>
              <a:t>    interaction</a:t>
            </a:r>
          </a:p>
        </p:txBody>
      </p:sp>
      <p:sp>
        <p:nvSpPr>
          <p:cNvPr id="11" name="テキスト ボックス 116"/>
          <p:cNvSpPr txBox="1">
            <a:spLocks noChangeArrowheads="1"/>
          </p:cNvSpPr>
          <p:nvPr/>
        </p:nvSpPr>
        <p:spPr bwMode="auto">
          <a:xfrm>
            <a:off x="7164288" y="3429000"/>
            <a:ext cx="1651000" cy="646112"/>
          </a:xfrm>
          <a:prstGeom prst="rect">
            <a:avLst/>
          </a:prstGeom>
          <a:noFill/>
          <a:ln w="9525">
            <a:noFill/>
            <a:miter lim="800000"/>
            <a:headEnd/>
            <a:tailEnd/>
          </a:ln>
        </p:spPr>
        <p:txBody>
          <a:bodyPr wrap="none">
            <a:spAutoFit/>
          </a:bodyPr>
          <a:lstStyle/>
          <a:p>
            <a:r>
              <a:rPr lang="en-US" altLang="ja-JP">
                <a:solidFill>
                  <a:srgbClr val="9933FF"/>
                </a:solidFill>
                <a:latin typeface="Calibri" pitchFamily="34" charset="0"/>
              </a:rPr>
              <a:t>Lennard-Jones</a:t>
            </a:r>
            <a:r>
              <a:rPr lang="en-US" altLang="ja-JP">
                <a:latin typeface="Calibri" pitchFamily="34" charset="0"/>
              </a:rPr>
              <a:t> </a:t>
            </a:r>
            <a:r>
              <a:rPr lang="en-US" altLang="ja-JP">
                <a:solidFill>
                  <a:srgbClr val="9933FF"/>
                </a:solidFill>
                <a:latin typeface="Calibri" pitchFamily="34" charset="0"/>
              </a:rPr>
              <a:t> </a:t>
            </a:r>
          </a:p>
          <a:p>
            <a:r>
              <a:rPr lang="en-US" altLang="ja-JP">
                <a:solidFill>
                  <a:srgbClr val="9933FF"/>
                </a:solidFill>
                <a:latin typeface="Calibri" pitchFamily="34" charset="0"/>
              </a:rPr>
              <a:t>    interaction</a:t>
            </a:r>
          </a:p>
        </p:txBody>
      </p:sp>
      <p:sp>
        <p:nvSpPr>
          <p:cNvPr id="12" name="テキスト ボックス 117"/>
          <p:cNvSpPr txBox="1">
            <a:spLocks noChangeArrowheads="1"/>
          </p:cNvSpPr>
          <p:nvPr/>
        </p:nvSpPr>
        <p:spPr bwMode="auto">
          <a:xfrm>
            <a:off x="4860032" y="3430960"/>
            <a:ext cx="2144712" cy="646112"/>
          </a:xfrm>
          <a:prstGeom prst="rect">
            <a:avLst/>
          </a:prstGeom>
          <a:noFill/>
          <a:ln w="9525">
            <a:noFill/>
            <a:miter lim="800000"/>
            <a:headEnd/>
            <a:tailEnd/>
          </a:ln>
        </p:spPr>
        <p:txBody>
          <a:bodyPr wrap="none">
            <a:spAutoFit/>
          </a:bodyPr>
          <a:lstStyle/>
          <a:p>
            <a:r>
              <a:rPr lang="en-US" altLang="ja-JP" dirty="0">
                <a:solidFill>
                  <a:srgbClr val="33CC33"/>
                </a:solidFill>
                <a:latin typeface="Calibri" pitchFamily="34" charset="0"/>
              </a:rPr>
              <a:t>Dihedral-angle</a:t>
            </a:r>
          </a:p>
          <a:p>
            <a:r>
              <a:rPr lang="en-US" altLang="ja-JP" dirty="0">
                <a:solidFill>
                  <a:srgbClr val="33CC33"/>
                </a:solidFill>
                <a:latin typeface="Calibri" pitchFamily="34" charset="0"/>
              </a:rPr>
              <a:t>-bending interaction</a:t>
            </a:r>
          </a:p>
        </p:txBody>
      </p:sp>
      <p:cxnSp>
        <p:nvCxnSpPr>
          <p:cNvPr id="13" name="直線矢印コネクタ 12"/>
          <p:cNvCxnSpPr/>
          <p:nvPr/>
        </p:nvCxnSpPr>
        <p:spPr>
          <a:xfrm rot="5400000">
            <a:off x="1151222" y="2816534"/>
            <a:ext cx="359247"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698715" y="6381328"/>
            <a:ext cx="681597" cy="369332"/>
          </a:xfrm>
          <a:prstGeom prst="rect">
            <a:avLst/>
          </a:prstGeom>
          <a:noFill/>
        </p:spPr>
        <p:txBody>
          <a:bodyPr wrap="none" rtlCol="0">
            <a:spAutoFit/>
          </a:bodyPr>
          <a:lstStyle/>
          <a:p>
            <a:r>
              <a:rPr kumimoji="1" lang="en-US" altLang="ja-JP" u="sng" dirty="0" smtClean="0"/>
              <a:t>HP35</a:t>
            </a:r>
            <a:endParaRPr kumimoji="1" lang="ja-JP" altLang="en-US" u="sng" dirty="0"/>
          </a:p>
        </p:txBody>
      </p:sp>
      <p:pic>
        <p:nvPicPr>
          <p:cNvPr id="15" name="Picture 6"/>
          <p:cNvPicPr>
            <a:picLocks noChangeAspect="1" noChangeArrowheads="1"/>
          </p:cNvPicPr>
          <p:nvPr/>
        </p:nvPicPr>
        <p:blipFill>
          <a:blip r:embed="rId5" cstate="print"/>
          <a:srcRect l="42918" t="36540" r="42125" b="35510"/>
          <a:stretch>
            <a:fillRect/>
          </a:stretch>
        </p:blipFill>
        <p:spPr bwMode="auto">
          <a:xfrm>
            <a:off x="6012160" y="4182561"/>
            <a:ext cx="1944216" cy="2270775"/>
          </a:xfrm>
          <a:prstGeom prst="rect">
            <a:avLst/>
          </a:prstGeom>
          <a:noFill/>
          <a:ln w="9525">
            <a:noFill/>
            <a:miter lim="800000"/>
            <a:headEnd/>
            <a:tailEnd/>
          </a:ln>
        </p:spPr>
      </p:pic>
      <p:cxnSp>
        <p:nvCxnSpPr>
          <p:cNvPr id="18" name="直線矢印コネクタ 17"/>
          <p:cNvCxnSpPr/>
          <p:nvPr/>
        </p:nvCxnSpPr>
        <p:spPr>
          <a:xfrm rot="5400000" flipH="1" flipV="1">
            <a:off x="6875861" y="4148681"/>
            <a:ext cx="43283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テキスト ボックス 6"/>
          <p:cNvSpPr txBox="1">
            <a:spLocks noChangeArrowheads="1"/>
          </p:cNvSpPr>
          <p:nvPr/>
        </p:nvSpPr>
        <p:spPr bwMode="auto">
          <a:xfrm>
            <a:off x="7175343" y="4005064"/>
            <a:ext cx="1813317" cy="646331"/>
          </a:xfrm>
          <a:prstGeom prst="rect">
            <a:avLst/>
          </a:prstGeom>
          <a:noFill/>
          <a:ln w="9525">
            <a:noFill/>
            <a:miter lim="800000"/>
            <a:headEnd/>
            <a:tailEnd/>
          </a:ln>
        </p:spPr>
        <p:txBody>
          <a:bodyPr wrap="none">
            <a:spAutoFit/>
          </a:bodyPr>
          <a:lstStyle/>
          <a:p>
            <a:r>
              <a:rPr lang="en-US" altLang="ja-JP" dirty="0" smtClean="0"/>
              <a:t>X-</a:t>
            </a:r>
            <a:r>
              <a:rPr lang="ja-JP" altLang="en-US" dirty="0" smtClean="0"/>
              <a:t>線結晶構造の</a:t>
            </a:r>
            <a:endParaRPr lang="en-US" altLang="ja-JP" dirty="0" smtClean="0"/>
          </a:p>
          <a:p>
            <a:r>
              <a:rPr lang="en-US" altLang="ja-JP" dirty="0" smtClean="0"/>
              <a:t>      C</a:t>
            </a:r>
            <a:r>
              <a:rPr lang="en-US" altLang="ja-JP" sz="1200" dirty="0" smtClean="0">
                <a:latin typeface="Symbol" pitchFamily="18" charset="2"/>
                <a:ea typeface="SimHei" pitchFamily="2" charset="-122"/>
              </a:rPr>
              <a:t>a</a:t>
            </a:r>
            <a:r>
              <a:rPr lang="ja-JP" altLang="en-US" sz="1200" dirty="0" smtClean="0">
                <a:latin typeface="Symbol" pitchFamily="18" charset="2"/>
                <a:ea typeface="SimHei" pitchFamily="2" charset="-122"/>
              </a:rPr>
              <a:t> </a:t>
            </a:r>
            <a:r>
              <a:rPr lang="ja-JP" altLang="en-US" dirty="0" smtClean="0"/>
              <a:t>原子座標</a:t>
            </a:r>
            <a:endParaRPr lang="en-US" altLang="ja-JP" dirty="0" smtClean="0"/>
          </a:p>
        </p:txBody>
      </p:sp>
      <p:graphicFrame>
        <p:nvGraphicFramePr>
          <p:cNvPr id="152579" name="Object 3"/>
          <p:cNvGraphicFramePr>
            <a:graphicFrameLocks noChangeAspect="1"/>
          </p:cNvGraphicFramePr>
          <p:nvPr/>
        </p:nvGraphicFramePr>
        <p:xfrm>
          <a:off x="369888" y="6415088"/>
          <a:ext cx="5418137" cy="398462"/>
        </p:xfrm>
        <a:graphic>
          <a:graphicData uri="http://schemas.openxmlformats.org/presentationml/2006/ole">
            <p:oleObj spid="_x0000_s152579" name="数式" r:id="rId6" imgW="3288960" imgH="241200" progId="Equation.3">
              <p:embed/>
            </p:oleObj>
          </a:graphicData>
        </a:graphic>
      </p:graphicFrame>
      <p:sp>
        <p:nvSpPr>
          <p:cNvPr id="16" name="スライド番号プレースホルダ 15"/>
          <p:cNvSpPr>
            <a:spLocks noGrp="1"/>
          </p:cNvSpPr>
          <p:nvPr>
            <p:ph type="sldNum" sz="quarter" idx="12"/>
          </p:nvPr>
        </p:nvSpPr>
        <p:spPr/>
        <p:txBody>
          <a:bodyPr/>
          <a:lstStyle/>
          <a:p>
            <a:fld id="{1B2C0A51-D84E-4795-97CC-5D1960B01346}" type="slidenum">
              <a:rPr lang="ja-JP" altLang="en-US" smtClean="0"/>
              <a:pPr/>
              <a:t>42</a:t>
            </a:fld>
            <a:endParaRPr lang="ja-JP"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85800"/>
            <a:ext cx="8229600" cy="1143000"/>
          </a:xfrm>
        </p:spPr>
        <p:txBody>
          <a:bodyPr>
            <a:normAutofit fontScale="90000"/>
          </a:bodyPr>
          <a:lstStyle/>
          <a:p>
            <a:r>
              <a:rPr lang="ja-JP" altLang="en-US" dirty="0" smtClean="0"/>
              <a:t>フォールディング地形 </a:t>
            </a:r>
            <a:r>
              <a:rPr lang="en-US" altLang="ja-JP" dirty="0" smtClean="0"/>
              <a:t>(HP35) </a:t>
            </a:r>
            <a:br>
              <a:rPr lang="en-US" altLang="ja-JP" dirty="0" smtClean="0"/>
            </a:br>
            <a:r>
              <a:rPr lang="ja-JP" altLang="en-US" dirty="0" smtClean="0"/>
              <a:t>通常の</a:t>
            </a:r>
            <a:r>
              <a:rPr lang="en-US" altLang="ja-JP" dirty="0" smtClean="0"/>
              <a:t>MD</a:t>
            </a:r>
            <a:r>
              <a:rPr lang="ja-JP" altLang="en-US" dirty="0" smtClean="0"/>
              <a:t>との比較</a:t>
            </a:r>
            <a:endParaRPr kumimoji="1" lang="ja-JP" altLang="en-US" dirty="0"/>
          </a:p>
        </p:txBody>
      </p:sp>
      <p:grpSp>
        <p:nvGrpSpPr>
          <p:cNvPr id="29" name="グループ化 28"/>
          <p:cNvGrpSpPr/>
          <p:nvPr/>
        </p:nvGrpSpPr>
        <p:grpSpPr>
          <a:xfrm>
            <a:off x="72009" y="1918573"/>
            <a:ext cx="4499991" cy="4462755"/>
            <a:chOff x="179513" y="1918573"/>
            <a:chExt cx="4499991" cy="4462755"/>
          </a:xfrm>
        </p:grpSpPr>
        <p:pic>
          <p:nvPicPr>
            <p:cNvPr id="1026" name="Picture 2" descr="C:\Documents and Settings\原田隆平\My Documents\offical-work\論文\グラフ\HP35\pmf_rmsd_ca_nvt.tiff"/>
            <p:cNvPicPr>
              <a:picLocks noChangeAspect="1" noChangeArrowheads="1"/>
            </p:cNvPicPr>
            <p:nvPr/>
          </p:nvPicPr>
          <p:blipFill>
            <a:blip r:embed="rId3" cstate="print">
              <a:clrChange>
                <a:clrFrom>
                  <a:srgbClr val="F6FAF6"/>
                </a:clrFrom>
                <a:clrTo>
                  <a:srgbClr val="F6FAF6">
                    <a:alpha val="0"/>
                  </a:srgbClr>
                </a:clrTo>
              </a:clrChange>
            </a:blip>
            <a:srcRect l="5512" t="9072" r="6048" b="7769"/>
            <a:stretch>
              <a:fillRect/>
            </a:stretch>
          </p:blipFill>
          <p:spPr bwMode="auto">
            <a:xfrm>
              <a:off x="467544" y="2132856"/>
              <a:ext cx="4211960" cy="3960440"/>
            </a:xfrm>
            <a:prstGeom prst="rect">
              <a:avLst/>
            </a:prstGeom>
            <a:noFill/>
          </p:spPr>
        </p:pic>
        <p:sp>
          <p:nvSpPr>
            <p:cNvPr id="21" name="テキスト ボックス 20"/>
            <p:cNvSpPr txBox="1"/>
            <p:nvPr/>
          </p:nvSpPr>
          <p:spPr>
            <a:xfrm rot="16200000">
              <a:off x="-959806" y="3920247"/>
              <a:ext cx="2647969"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B [</a:t>
              </a:r>
              <a:r>
                <a:rPr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22" name="テキスト ボックス 21"/>
            <p:cNvSpPr txBox="1"/>
            <p:nvPr/>
          </p:nvSpPr>
          <p:spPr>
            <a:xfrm>
              <a:off x="1106323" y="6011996"/>
              <a:ext cx="2750561"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A [</a:t>
              </a:r>
              <a:r>
                <a:rPr kumimoji="1"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23" name="テキスト ボックス 22"/>
            <p:cNvSpPr txBox="1"/>
            <p:nvPr/>
          </p:nvSpPr>
          <p:spPr>
            <a:xfrm>
              <a:off x="3968442" y="5867980"/>
              <a:ext cx="666273" cy="369332"/>
            </a:xfrm>
            <a:prstGeom prst="rect">
              <a:avLst/>
            </a:prstGeom>
            <a:noFill/>
          </p:spPr>
          <p:txBody>
            <a:bodyPr wrap="none" rtlCol="0">
              <a:spAutoFit/>
            </a:bodyPr>
            <a:lstStyle/>
            <a:p>
              <a:r>
                <a:rPr kumimoji="1" lang="en-US" altLang="ja-JP" dirty="0" smtClean="0"/>
                <a:t>F/</a:t>
              </a:r>
              <a:r>
                <a:rPr kumimoji="1" lang="en-US" altLang="ja-JP" dirty="0" err="1" smtClean="0"/>
                <a:t>k</a:t>
              </a:r>
              <a:r>
                <a:rPr kumimoji="1" lang="en-US" altLang="ja-JP" sz="1100" dirty="0" err="1" smtClean="0"/>
                <a:t>B</a:t>
              </a:r>
              <a:r>
                <a:rPr kumimoji="1" lang="en-US" altLang="ja-JP" dirty="0" err="1" smtClean="0"/>
                <a:t>T</a:t>
              </a:r>
              <a:endParaRPr kumimoji="1" lang="ja-JP" altLang="en-US" dirty="0"/>
            </a:p>
          </p:txBody>
        </p:sp>
        <p:cxnSp>
          <p:nvCxnSpPr>
            <p:cNvPr id="24" name="直線矢印コネクタ 23"/>
            <p:cNvCxnSpPr/>
            <p:nvPr/>
          </p:nvCxnSpPr>
          <p:spPr>
            <a:xfrm rot="5400000" flipH="1" flipV="1">
              <a:off x="484785" y="5624450"/>
              <a:ext cx="432048" cy="3616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242227" y="5786100"/>
              <a:ext cx="349776" cy="523220"/>
            </a:xfrm>
            <a:prstGeom prst="rect">
              <a:avLst/>
            </a:prstGeom>
            <a:noFill/>
          </p:spPr>
          <p:txBody>
            <a:bodyPr wrap="none" rtlCol="0">
              <a:spAutoFit/>
            </a:bodyPr>
            <a:lstStyle/>
            <a:p>
              <a:r>
                <a:rPr kumimoji="1" lang="en-US" altLang="ja-JP" sz="2800" b="1" dirty="0" smtClean="0"/>
                <a:t>F</a:t>
              </a:r>
              <a:endParaRPr kumimoji="1" lang="ja-JP" altLang="en-US" sz="2800" b="1" dirty="0"/>
            </a:p>
          </p:txBody>
        </p:sp>
        <p:sp>
          <p:nvSpPr>
            <p:cNvPr id="26" name="テキスト ボックス 25"/>
            <p:cNvSpPr txBox="1"/>
            <p:nvPr/>
          </p:nvSpPr>
          <p:spPr>
            <a:xfrm>
              <a:off x="359024" y="1918573"/>
              <a:ext cx="3462807" cy="646331"/>
            </a:xfrm>
            <a:prstGeom prst="rect">
              <a:avLst/>
            </a:prstGeom>
            <a:noFill/>
          </p:spPr>
          <p:txBody>
            <a:bodyPr wrap="none" rtlCol="0">
              <a:spAutoFit/>
            </a:bodyPr>
            <a:lstStyle/>
            <a:p>
              <a:r>
                <a:rPr kumimoji="1" lang="en-US" altLang="ja-JP" dirty="0" smtClean="0"/>
                <a:t>         HP35</a:t>
              </a:r>
              <a:r>
                <a:rPr kumimoji="1" lang="ja-JP" altLang="en-US" dirty="0" smtClean="0"/>
                <a:t>のフォールディング地形</a:t>
              </a:r>
              <a:endParaRPr kumimoji="1" lang="en-US" altLang="ja-JP" dirty="0" smtClean="0"/>
            </a:p>
            <a:p>
              <a:r>
                <a:rPr kumimoji="1" lang="en-US" altLang="ja-JP" dirty="0" smtClean="0"/>
                <a:t>              </a:t>
              </a:r>
              <a:r>
                <a:rPr lang="ja-JP" altLang="en-US" dirty="0" smtClean="0"/>
                <a:t> </a:t>
              </a:r>
              <a:r>
                <a:rPr kumimoji="1" lang="en-US" altLang="ja-JP" dirty="0" smtClean="0"/>
                <a:t>  (</a:t>
              </a:r>
              <a:r>
                <a:rPr kumimoji="1" lang="ja-JP" altLang="en-US" dirty="0" smtClean="0"/>
                <a:t>通常の</a:t>
              </a:r>
              <a:r>
                <a:rPr lang="en-US" altLang="ja-JP" dirty="0" smtClean="0"/>
                <a:t>MD</a:t>
              </a:r>
              <a:r>
                <a:rPr kumimoji="1" lang="en-US" altLang="ja-JP" dirty="0" smtClean="0"/>
                <a:t>:</a:t>
              </a:r>
              <a:r>
                <a:rPr kumimoji="1" lang="en-US" altLang="ja-JP" u="sng" dirty="0" smtClean="0"/>
                <a:t>100 ns</a:t>
              </a:r>
              <a:r>
                <a:rPr kumimoji="1" lang="en-US" altLang="ja-JP" dirty="0" smtClean="0"/>
                <a:t>)</a:t>
              </a:r>
              <a:endParaRPr kumimoji="1" lang="ja-JP" altLang="en-US" dirty="0"/>
            </a:p>
          </p:txBody>
        </p:sp>
        <p:sp>
          <p:nvSpPr>
            <p:cNvPr id="27" name="テキスト ボックス 26"/>
            <p:cNvSpPr txBox="1"/>
            <p:nvPr/>
          </p:nvSpPr>
          <p:spPr>
            <a:xfrm>
              <a:off x="1394355" y="5301208"/>
              <a:ext cx="968535" cy="369332"/>
            </a:xfrm>
            <a:prstGeom prst="rect">
              <a:avLst/>
            </a:prstGeom>
            <a:noFill/>
          </p:spPr>
          <p:txBody>
            <a:bodyPr wrap="none" rtlCol="0">
              <a:spAutoFit/>
            </a:bodyPr>
            <a:lstStyle/>
            <a:p>
              <a:r>
                <a:rPr kumimoji="1" lang="ja-JP" altLang="en-US" b="1" dirty="0" smtClean="0">
                  <a:solidFill>
                    <a:srgbClr val="FF0000"/>
                  </a:solidFill>
                </a:rPr>
                <a:t>トラップ</a:t>
              </a:r>
              <a:r>
                <a:rPr kumimoji="1" lang="en-US" altLang="ja-JP" b="1" dirty="0" smtClean="0">
                  <a:solidFill>
                    <a:srgbClr val="FF0000"/>
                  </a:solidFill>
                </a:rPr>
                <a:t>!</a:t>
              </a:r>
              <a:endParaRPr kumimoji="1" lang="ja-JP" altLang="en-US" b="1" dirty="0">
                <a:solidFill>
                  <a:srgbClr val="FF0000"/>
                </a:solidFill>
              </a:endParaRPr>
            </a:p>
          </p:txBody>
        </p:sp>
      </p:grpSp>
      <p:grpSp>
        <p:nvGrpSpPr>
          <p:cNvPr id="30" name="グループ化 29"/>
          <p:cNvGrpSpPr/>
          <p:nvPr/>
        </p:nvGrpSpPr>
        <p:grpSpPr>
          <a:xfrm>
            <a:off x="4634716" y="1916832"/>
            <a:ext cx="4483080" cy="4481339"/>
            <a:chOff x="170221" y="1899989"/>
            <a:chExt cx="4483080" cy="4481339"/>
          </a:xfrm>
        </p:grpSpPr>
        <p:pic>
          <p:nvPicPr>
            <p:cNvPr id="31" name="Picture 2" descr="C:\Documents and Settings\原田隆平\My Documents\offical-work\論文\グラフ\HP35\pmf_rmsd_ca_100.tiff"/>
            <p:cNvPicPr>
              <a:picLocks noChangeAspect="1" noChangeArrowheads="1"/>
            </p:cNvPicPr>
            <p:nvPr/>
          </p:nvPicPr>
          <p:blipFill>
            <a:blip r:embed="rId4" cstate="print">
              <a:clrChange>
                <a:clrFrom>
                  <a:srgbClr val="F6FAF6"/>
                </a:clrFrom>
                <a:clrTo>
                  <a:srgbClr val="F6FAF6">
                    <a:alpha val="0"/>
                  </a:srgbClr>
                </a:clrTo>
              </a:clrChange>
            </a:blip>
            <a:srcRect l="4641" t="9177" r="6153" b="7665"/>
            <a:stretch>
              <a:fillRect/>
            </a:stretch>
          </p:blipFill>
          <p:spPr bwMode="auto">
            <a:xfrm>
              <a:off x="404829" y="2114272"/>
              <a:ext cx="4248472" cy="3960440"/>
            </a:xfrm>
            <a:prstGeom prst="rect">
              <a:avLst/>
            </a:prstGeom>
            <a:noFill/>
          </p:spPr>
        </p:pic>
        <p:sp>
          <p:nvSpPr>
            <p:cNvPr id="32" name="テキスト ボックス 31"/>
            <p:cNvSpPr txBox="1"/>
            <p:nvPr/>
          </p:nvSpPr>
          <p:spPr>
            <a:xfrm>
              <a:off x="1043609" y="6011996"/>
              <a:ext cx="2750561"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A [</a:t>
              </a:r>
              <a:r>
                <a:rPr kumimoji="1"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33" name="テキスト ボックス 32"/>
            <p:cNvSpPr txBox="1"/>
            <p:nvPr/>
          </p:nvSpPr>
          <p:spPr>
            <a:xfrm rot="16200000">
              <a:off x="-969098" y="3905543"/>
              <a:ext cx="2647969"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B [</a:t>
              </a:r>
              <a:r>
                <a:rPr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34" name="テキスト ボックス 33"/>
            <p:cNvSpPr txBox="1"/>
            <p:nvPr/>
          </p:nvSpPr>
          <p:spPr>
            <a:xfrm>
              <a:off x="3923928" y="5849396"/>
              <a:ext cx="666273" cy="369332"/>
            </a:xfrm>
            <a:prstGeom prst="rect">
              <a:avLst/>
            </a:prstGeom>
            <a:noFill/>
          </p:spPr>
          <p:txBody>
            <a:bodyPr wrap="none" rtlCol="0">
              <a:spAutoFit/>
            </a:bodyPr>
            <a:lstStyle/>
            <a:p>
              <a:r>
                <a:rPr kumimoji="1" lang="en-US" altLang="ja-JP" dirty="0" smtClean="0"/>
                <a:t>F/</a:t>
              </a:r>
              <a:r>
                <a:rPr kumimoji="1" lang="en-US" altLang="ja-JP" dirty="0" err="1" smtClean="0"/>
                <a:t>k</a:t>
              </a:r>
              <a:r>
                <a:rPr kumimoji="1" lang="en-US" altLang="ja-JP" sz="1100" dirty="0" err="1" smtClean="0"/>
                <a:t>B</a:t>
              </a:r>
              <a:r>
                <a:rPr kumimoji="1" lang="en-US" altLang="ja-JP" dirty="0" err="1" smtClean="0"/>
                <a:t>T</a:t>
              </a:r>
              <a:endParaRPr kumimoji="1" lang="ja-JP" altLang="en-US" dirty="0"/>
            </a:p>
          </p:txBody>
        </p:sp>
        <p:sp>
          <p:nvSpPr>
            <p:cNvPr id="35" name="テキスト ボックス 34"/>
            <p:cNvSpPr txBox="1"/>
            <p:nvPr/>
          </p:nvSpPr>
          <p:spPr>
            <a:xfrm>
              <a:off x="683569" y="1899989"/>
              <a:ext cx="3124573" cy="646331"/>
            </a:xfrm>
            <a:prstGeom prst="rect">
              <a:avLst/>
            </a:prstGeom>
            <a:noFill/>
          </p:spPr>
          <p:txBody>
            <a:bodyPr wrap="none" rtlCol="0">
              <a:spAutoFit/>
            </a:bodyPr>
            <a:lstStyle/>
            <a:p>
              <a:r>
                <a:rPr kumimoji="1" lang="en-US" altLang="ja-JP" dirty="0" smtClean="0"/>
                <a:t>   HP35</a:t>
              </a:r>
              <a:r>
                <a:rPr kumimoji="1" lang="ja-JP" altLang="en-US" dirty="0" smtClean="0"/>
                <a:t>のフォールディング</a:t>
              </a:r>
              <a:r>
                <a:rPr lang="ja-JP" altLang="en-US" dirty="0" smtClean="0"/>
                <a:t>地形</a:t>
              </a:r>
              <a:endParaRPr kumimoji="1" lang="en-US" altLang="ja-JP" dirty="0" smtClean="0"/>
            </a:p>
            <a:p>
              <a:r>
                <a:rPr kumimoji="1" lang="en-US" altLang="ja-JP" dirty="0" smtClean="0"/>
                <a:t>       </a:t>
              </a:r>
              <a:r>
                <a:rPr lang="ja-JP" altLang="en-US" dirty="0" smtClean="0"/>
                <a:t> </a:t>
              </a:r>
              <a:r>
                <a:rPr kumimoji="1" lang="en-US" altLang="ja-JP" dirty="0" smtClean="0"/>
                <a:t>(MSFEL:</a:t>
              </a:r>
              <a:r>
                <a:rPr kumimoji="1" lang="en-US" altLang="ja-JP" u="sng" dirty="0" smtClean="0"/>
                <a:t>1 ns</a:t>
              </a:r>
              <a:r>
                <a:rPr kumimoji="1" lang="en-US" altLang="ja-JP" u="sng" dirty="0" smtClean="0">
                  <a:latin typeface="ＭＳ 明朝"/>
                  <a:ea typeface="ＭＳ 明朝"/>
                </a:rPr>
                <a:t>×</a:t>
              </a:r>
              <a:r>
                <a:rPr kumimoji="1" lang="en-US" altLang="ja-JP" u="sng" dirty="0" smtClean="0"/>
                <a:t>100 runs</a:t>
              </a:r>
              <a:r>
                <a:rPr kumimoji="1" lang="en-US" altLang="ja-JP" dirty="0" smtClean="0"/>
                <a:t>)</a:t>
              </a:r>
              <a:endParaRPr kumimoji="1" lang="ja-JP" altLang="en-US" dirty="0"/>
            </a:p>
          </p:txBody>
        </p:sp>
        <p:cxnSp>
          <p:nvCxnSpPr>
            <p:cNvPr id="36" name="直線矢印コネクタ 35"/>
            <p:cNvCxnSpPr/>
            <p:nvPr/>
          </p:nvCxnSpPr>
          <p:spPr>
            <a:xfrm rot="5400000" flipH="1" flipV="1">
              <a:off x="504342" y="5605866"/>
              <a:ext cx="432048" cy="3616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61784" y="5767516"/>
              <a:ext cx="349776" cy="523220"/>
            </a:xfrm>
            <a:prstGeom prst="rect">
              <a:avLst/>
            </a:prstGeom>
            <a:noFill/>
          </p:spPr>
          <p:txBody>
            <a:bodyPr wrap="none" rtlCol="0">
              <a:spAutoFit/>
            </a:bodyPr>
            <a:lstStyle/>
            <a:p>
              <a:r>
                <a:rPr kumimoji="1" lang="en-US" altLang="ja-JP" sz="2800" b="1" dirty="0" smtClean="0"/>
                <a:t>F</a:t>
              </a:r>
              <a:endParaRPr kumimoji="1" lang="ja-JP" altLang="en-US" sz="2800" b="1" dirty="0"/>
            </a:p>
          </p:txBody>
        </p:sp>
        <p:sp>
          <p:nvSpPr>
            <p:cNvPr id="38" name="テキスト ボックス 37"/>
            <p:cNvSpPr txBox="1"/>
            <p:nvPr/>
          </p:nvSpPr>
          <p:spPr>
            <a:xfrm>
              <a:off x="2915816" y="4859868"/>
              <a:ext cx="463588" cy="523220"/>
            </a:xfrm>
            <a:prstGeom prst="rect">
              <a:avLst/>
            </a:prstGeom>
            <a:noFill/>
          </p:spPr>
          <p:txBody>
            <a:bodyPr wrap="none" rtlCol="0">
              <a:spAutoFit/>
            </a:bodyPr>
            <a:lstStyle/>
            <a:p>
              <a:r>
                <a:rPr kumimoji="1" lang="en-US" altLang="ja-JP" sz="2800" b="1" dirty="0" smtClean="0"/>
                <a:t>I1</a:t>
              </a:r>
              <a:endParaRPr kumimoji="1" lang="ja-JP" altLang="en-US" sz="2800" b="1" dirty="0"/>
            </a:p>
          </p:txBody>
        </p:sp>
        <p:sp>
          <p:nvSpPr>
            <p:cNvPr id="39" name="テキスト ボックス 38"/>
            <p:cNvSpPr txBox="1"/>
            <p:nvPr/>
          </p:nvSpPr>
          <p:spPr>
            <a:xfrm>
              <a:off x="724036" y="3131676"/>
              <a:ext cx="463588" cy="523220"/>
            </a:xfrm>
            <a:prstGeom prst="rect">
              <a:avLst/>
            </a:prstGeom>
            <a:noFill/>
          </p:spPr>
          <p:txBody>
            <a:bodyPr wrap="none" rtlCol="0">
              <a:spAutoFit/>
            </a:bodyPr>
            <a:lstStyle/>
            <a:p>
              <a:r>
                <a:rPr kumimoji="1" lang="en-US" altLang="ja-JP" sz="2800" b="1" dirty="0" smtClean="0"/>
                <a:t>I2</a:t>
              </a:r>
              <a:endParaRPr kumimoji="1" lang="ja-JP" altLang="en-US" sz="2800" b="1" dirty="0"/>
            </a:p>
          </p:txBody>
        </p:sp>
        <p:cxnSp>
          <p:nvCxnSpPr>
            <p:cNvPr id="40" name="直線矢印コネクタ 39"/>
            <p:cNvCxnSpPr/>
            <p:nvPr/>
          </p:nvCxnSpPr>
          <p:spPr>
            <a:xfrm rot="5400000">
              <a:off x="725012" y="3811106"/>
              <a:ext cx="494764"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rot="5400000">
              <a:off x="2519773" y="3662445"/>
              <a:ext cx="504056" cy="4320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956284" y="3319244"/>
              <a:ext cx="410690" cy="523220"/>
            </a:xfrm>
            <a:prstGeom prst="rect">
              <a:avLst/>
            </a:prstGeom>
            <a:noFill/>
          </p:spPr>
          <p:txBody>
            <a:bodyPr wrap="none" rtlCol="0">
              <a:spAutoFit/>
            </a:bodyPr>
            <a:lstStyle/>
            <a:p>
              <a:r>
                <a:rPr lang="en-US" altLang="ja-JP" sz="2800" b="1" dirty="0" smtClean="0"/>
                <a:t>D</a:t>
              </a:r>
              <a:endParaRPr kumimoji="1" lang="ja-JP" altLang="en-US" sz="2800" b="1" dirty="0"/>
            </a:p>
          </p:txBody>
        </p:sp>
        <p:cxnSp>
          <p:nvCxnSpPr>
            <p:cNvPr id="43" name="直線矢印コネクタ 42"/>
            <p:cNvCxnSpPr/>
            <p:nvPr/>
          </p:nvCxnSpPr>
          <p:spPr>
            <a:xfrm rot="10800000">
              <a:off x="2483770" y="5147900"/>
              <a:ext cx="504055" cy="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8" name="スライド番号プレースホルダ 27"/>
          <p:cNvSpPr>
            <a:spLocks noGrp="1"/>
          </p:cNvSpPr>
          <p:nvPr>
            <p:ph type="sldNum" sz="quarter" idx="12"/>
          </p:nvPr>
        </p:nvSpPr>
        <p:spPr/>
        <p:txBody>
          <a:bodyPr/>
          <a:lstStyle/>
          <a:p>
            <a:fld id="{1B2C0A51-D84E-4795-97CC-5D1960B01346}" type="slidenum">
              <a:rPr lang="ja-JP" altLang="en-US" smtClean="0"/>
              <a:pPr/>
              <a:t>43</a:t>
            </a:fld>
            <a:endParaRPr lang="ja-JP"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8640"/>
            <a:ext cx="8229600" cy="1143000"/>
          </a:xfrm>
        </p:spPr>
        <p:txBody>
          <a:bodyPr>
            <a:normAutofit fontScale="90000"/>
          </a:bodyPr>
          <a:lstStyle/>
          <a:p>
            <a:r>
              <a:rPr lang="ja-JP" altLang="en-US" dirty="0" smtClean="0"/>
              <a:t>フォールディング地形 </a:t>
            </a:r>
            <a:r>
              <a:rPr lang="en-US" altLang="ja-JP" dirty="0" smtClean="0"/>
              <a:t>(</a:t>
            </a:r>
            <a:r>
              <a:rPr kumimoji="1" lang="en-US" altLang="ja-JP" dirty="0" smtClean="0"/>
              <a:t>HP35) </a:t>
            </a:r>
            <a:br>
              <a:rPr kumimoji="1" lang="en-US" altLang="ja-JP" dirty="0" smtClean="0"/>
            </a:br>
            <a:r>
              <a:rPr lang="ja-JP" altLang="en-US" dirty="0" smtClean="0"/>
              <a:t>先行研究との比較</a:t>
            </a:r>
            <a:endParaRPr kumimoji="1" lang="ja-JP" altLang="en-US" dirty="0"/>
          </a:p>
        </p:txBody>
      </p:sp>
      <p:grpSp>
        <p:nvGrpSpPr>
          <p:cNvPr id="26" name="グループ化 25"/>
          <p:cNvGrpSpPr/>
          <p:nvPr/>
        </p:nvGrpSpPr>
        <p:grpSpPr>
          <a:xfrm>
            <a:off x="86809" y="1412776"/>
            <a:ext cx="5120312" cy="5393636"/>
            <a:chOff x="4695321" y="1429032"/>
            <a:chExt cx="5120312" cy="5393636"/>
          </a:xfrm>
        </p:grpSpPr>
        <p:pic>
          <p:nvPicPr>
            <p:cNvPr id="1027" name="Picture 3"/>
            <p:cNvPicPr>
              <a:picLocks noChangeArrowheads="1"/>
            </p:cNvPicPr>
            <p:nvPr/>
          </p:nvPicPr>
          <p:blipFill>
            <a:blip r:embed="rId3" cstate="print"/>
            <a:srcRect l="7875" t="2941" r="3926" b="7353"/>
            <a:stretch>
              <a:fillRect/>
            </a:stretch>
          </p:blipFill>
          <p:spPr bwMode="auto">
            <a:xfrm>
              <a:off x="5004048" y="1920314"/>
              <a:ext cx="4080697" cy="4547042"/>
            </a:xfrm>
            <a:prstGeom prst="rect">
              <a:avLst/>
            </a:prstGeom>
            <a:noFill/>
            <a:ln w="9525">
              <a:noFill/>
              <a:miter lim="800000"/>
              <a:headEnd/>
              <a:tailEnd/>
            </a:ln>
          </p:spPr>
        </p:pic>
        <p:sp>
          <p:nvSpPr>
            <p:cNvPr id="10" name="テキスト ボックス 9"/>
            <p:cNvSpPr txBox="1"/>
            <p:nvPr/>
          </p:nvSpPr>
          <p:spPr>
            <a:xfrm rot="16200000">
              <a:off x="3567405" y="4427785"/>
              <a:ext cx="2647969"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B [</a:t>
              </a:r>
              <a:r>
                <a:rPr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11" name="テキスト ボックス 10"/>
            <p:cNvSpPr txBox="1"/>
            <p:nvPr/>
          </p:nvSpPr>
          <p:spPr>
            <a:xfrm>
              <a:off x="5853887" y="6453336"/>
              <a:ext cx="2750561"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A [</a:t>
              </a:r>
              <a:r>
                <a:rPr kumimoji="1"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12" name="テキスト ボックス 11"/>
            <p:cNvSpPr txBox="1"/>
            <p:nvPr/>
          </p:nvSpPr>
          <p:spPr>
            <a:xfrm>
              <a:off x="4695321" y="1429032"/>
              <a:ext cx="5120312" cy="923330"/>
            </a:xfrm>
            <a:prstGeom prst="rect">
              <a:avLst/>
            </a:prstGeom>
            <a:noFill/>
          </p:spPr>
          <p:txBody>
            <a:bodyPr wrap="none" rtlCol="0">
              <a:spAutoFit/>
            </a:bodyPr>
            <a:lstStyle/>
            <a:p>
              <a:r>
                <a:rPr kumimoji="1" lang="en-US" altLang="ja-JP" dirty="0" smtClean="0"/>
                <a:t>HP35</a:t>
              </a:r>
              <a:r>
                <a:rPr kumimoji="1" lang="ja-JP" altLang="en-US" dirty="0" smtClean="0"/>
                <a:t>のフォールディング地形</a:t>
              </a:r>
              <a:r>
                <a:rPr kumimoji="1" lang="en-US" altLang="ja-JP" dirty="0" smtClean="0"/>
                <a:t> (</a:t>
              </a:r>
              <a:r>
                <a:rPr lang="ja-JP" altLang="en-US" dirty="0" smtClean="0"/>
                <a:t>溶媒を連続体近似</a:t>
              </a:r>
              <a:r>
                <a:rPr lang="sv-SE" altLang="ja-JP" dirty="0" smtClean="0"/>
                <a:t>)</a:t>
              </a:r>
            </a:p>
            <a:p>
              <a:r>
                <a:rPr lang="sv-SE" altLang="ja-JP" dirty="0" smtClean="0"/>
                <a:t>      PNAS </a:t>
              </a:r>
              <a:r>
                <a:rPr lang="sv-SE" altLang="ja-JP" b="1" dirty="0" smtClean="0"/>
                <a:t>104</a:t>
              </a:r>
              <a:r>
                <a:rPr lang="sv-SE" altLang="ja-JP" dirty="0" smtClean="0"/>
                <a:t>: 4925-4930 (2007) Fig. 3.</a:t>
              </a:r>
              <a:r>
                <a:rPr lang="ja-JP" altLang="en-US" dirty="0" smtClean="0"/>
                <a:t>より引用</a:t>
              </a:r>
              <a:endParaRPr kumimoji="1" lang="en-US" altLang="ja-JP" dirty="0" smtClean="0"/>
            </a:p>
            <a:p>
              <a:r>
                <a:rPr kumimoji="1" lang="en-US" altLang="ja-JP" dirty="0" smtClean="0"/>
                <a:t>                (REMD:</a:t>
              </a:r>
              <a:r>
                <a:rPr kumimoji="1" lang="en-US" altLang="ja-JP" u="sng" dirty="0" smtClean="0"/>
                <a:t>20replica</a:t>
              </a:r>
              <a:r>
                <a:rPr kumimoji="1" lang="en-US" altLang="ja-JP" u="sng" dirty="0" smtClean="0">
                  <a:latin typeface="ＭＳ 明朝"/>
                  <a:ea typeface="ＭＳ 明朝"/>
                </a:rPr>
                <a:t>×</a:t>
              </a:r>
              <a:r>
                <a:rPr lang="en-US" altLang="ja-JP" u="sng" dirty="0" smtClean="0"/>
                <a:t>400ns=8</a:t>
              </a:r>
              <a:r>
                <a:rPr lang="en-US" altLang="ja-JP" u="sng" dirty="0" smtClean="0">
                  <a:latin typeface="Symbol" pitchFamily="18" charset="2"/>
                </a:rPr>
                <a:t>m</a:t>
              </a:r>
              <a:r>
                <a:rPr lang="en-US" altLang="ja-JP" u="sng" dirty="0" smtClean="0"/>
                <a:t>s</a:t>
              </a:r>
              <a:r>
                <a:rPr kumimoji="1" lang="en-US" altLang="ja-JP" dirty="0" smtClean="0"/>
                <a:t>)</a:t>
              </a:r>
              <a:endParaRPr kumimoji="1" lang="ja-JP" altLang="en-US" dirty="0"/>
            </a:p>
          </p:txBody>
        </p:sp>
      </p:grpSp>
      <p:grpSp>
        <p:nvGrpSpPr>
          <p:cNvPr id="27" name="グループ化 26"/>
          <p:cNvGrpSpPr/>
          <p:nvPr/>
        </p:nvGrpSpPr>
        <p:grpSpPr>
          <a:xfrm>
            <a:off x="4499992" y="2555612"/>
            <a:ext cx="4554705" cy="4267056"/>
            <a:chOff x="107505" y="2555612"/>
            <a:chExt cx="4554705" cy="4267056"/>
          </a:xfrm>
        </p:grpSpPr>
        <p:pic>
          <p:nvPicPr>
            <p:cNvPr id="28" name="Picture 2" descr="C:\Documents and Settings\原田隆平\My Documents\offical-work\論文\グラフ\HP35\pmf_rmsd_ca_100.tiff"/>
            <p:cNvPicPr>
              <a:picLocks noChangeAspect="1" noChangeArrowheads="1"/>
            </p:cNvPicPr>
            <p:nvPr/>
          </p:nvPicPr>
          <p:blipFill>
            <a:blip r:embed="rId4" cstate="print">
              <a:clrChange>
                <a:clrFrom>
                  <a:srgbClr val="F6FAF6"/>
                </a:clrFrom>
                <a:clrTo>
                  <a:srgbClr val="F6FAF6">
                    <a:alpha val="0"/>
                  </a:srgbClr>
                </a:clrTo>
              </a:clrChange>
            </a:blip>
            <a:srcRect l="4641" t="9177" r="6153" b="7665"/>
            <a:stretch>
              <a:fillRect/>
            </a:stretch>
          </p:blipFill>
          <p:spPr bwMode="auto">
            <a:xfrm>
              <a:off x="404829" y="2555612"/>
              <a:ext cx="4248472" cy="3960440"/>
            </a:xfrm>
            <a:prstGeom prst="rect">
              <a:avLst/>
            </a:prstGeom>
            <a:noFill/>
          </p:spPr>
        </p:pic>
        <p:sp>
          <p:nvSpPr>
            <p:cNvPr id="29" name="テキスト ボックス 28"/>
            <p:cNvSpPr txBox="1"/>
            <p:nvPr/>
          </p:nvSpPr>
          <p:spPr>
            <a:xfrm>
              <a:off x="971600" y="6453336"/>
              <a:ext cx="2750561"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A [</a:t>
              </a:r>
              <a:r>
                <a:rPr kumimoji="1"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30" name="テキスト ボックス 29"/>
            <p:cNvSpPr txBox="1"/>
            <p:nvPr/>
          </p:nvSpPr>
          <p:spPr>
            <a:xfrm rot="16200000">
              <a:off x="-1031814" y="4352295"/>
              <a:ext cx="2647969" cy="369332"/>
            </a:xfrm>
            <a:prstGeom prst="rect">
              <a:avLst/>
            </a:prstGeom>
            <a:noFill/>
          </p:spPr>
          <p:txBody>
            <a:bodyPr wrap="none" rtlCol="0">
              <a:spAutoFit/>
            </a:bodyPr>
            <a:lstStyle/>
            <a:p>
              <a:r>
                <a:rPr kumimoji="1" lang="en-US" altLang="ja-JP" dirty="0" smtClean="0"/>
                <a:t>C</a:t>
              </a:r>
              <a:r>
                <a:rPr kumimoji="1" lang="el-GR" altLang="ja-JP" sz="1100" dirty="0" smtClean="0">
                  <a:latin typeface="Arial Unicode MS"/>
                  <a:ea typeface="Arial Unicode MS"/>
                  <a:cs typeface="Arial Unicode MS"/>
                </a:rPr>
                <a:t>α</a:t>
              </a:r>
              <a:r>
                <a:rPr kumimoji="1" lang="en-US" altLang="ja-JP" dirty="0" smtClean="0"/>
                <a:t>-RMSD of segment B [</a:t>
              </a:r>
              <a:r>
                <a:rPr lang="en-US" altLang="ja-JP" sz="1600" dirty="0" smtClean="0">
                  <a:latin typeface="Arial Unicode MS"/>
                  <a:ea typeface="Arial Unicode MS"/>
                  <a:cs typeface="Arial Unicode MS"/>
                </a:rPr>
                <a:t>Å</a:t>
              </a:r>
              <a:r>
                <a:rPr kumimoji="1" lang="en-US" altLang="ja-JP" dirty="0" smtClean="0"/>
                <a:t>]</a:t>
              </a:r>
              <a:endParaRPr kumimoji="1" lang="ja-JP" altLang="en-US" dirty="0"/>
            </a:p>
          </p:txBody>
        </p:sp>
        <p:sp>
          <p:nvSpPr>
            <p:cNvPr id="31" name="テキスト ボックス 30"/>
            <p:cNvSpPr txBox="1"/>
            <p:nvPr/>
          </p:nvSpPr>
          <p:spPr>
            <a:xfrm>
              <a:off x="3995937" y="6165304"/>
              <a:ext cx="666273" cy="369332"/>
            </a:xfrm>
            <a:prstGeom prst="rect">
              <a:avLst/>
            </a:prstGeom>
            <a:noFill/>
          </p:spPr>
          <p:txBody>
            <a:bodyPr wrap="none" rtlCol="0">
              <a:spAutoFit/>
            </a:bodyPr>
            <a:lstStyle/>
            <a:p>
              <a:r>
                <a:rPr kumimoji="1" lang="en-US" altLang="ja-JP" dirty="0" smtClean="0"/>
                <a:t>F/</a:t>
              </a:r>
              <a:r>
                <a:rPr kumimoji="1" lang="en-US" altLang="ja-JP" dirty="0" err="1" smtClean="0"/>
                <a:t>k</a:t>
              </a:r>
              <a:r>
                <a:rPr kumimoji="1" lang="en-US" altLang="ja-JP" sz="1100" dirty="0" err="1" smtClean="0"/>
                <a:t>B</a:t>
              </a:r>
              <a:r>
                <a:rPr kumimoji="1" lang="en-US" altLang="ja-JP" dirty="0" err="1" smtClean="0"/>
                <a:t>T</a:t>
              </a:r>
              <a:endParaRPr kumimoji="1" lang="ja-JP" altLang="en-US" dirty="0"/>
            </a:p>
          </p:txBody>
        </p:sp>
        <p:cxnSp>
          <p:nvCxnSpPr>
            <p:cNvPr id="35" name="直線矢印コネクタ 34"/>
            <p:cNvCxnSpPr/>
            <p:nvPr/>
          </p:nvCxnSpPr>
          <p:spPr>
            <a:xfrm rot="5400000" flipH="1" flipV="1">
              <a:off x="504342" y="6047206"/>
              <a:ext cx="432048" cy="3616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261784" y="6208856"/>
              <a:ext cx="349776" cy="523220"/>
            </a:xfrm>
            <a:prstGeom prst="rect">
              <a:avLst/>
            </a:prstGeom>
            <a:noFill/>
          </p:spPr>
          <p:txBody>
            <a:bodyPr wrap="none" rtlCol="0">
              <a:spAutoFit/>
            </a:bodyPr>
            <a:lstStyle/>
            <a:p>
              <a:r>
                <a:rPr kumimoji="1" lang="en-US" altLang="ja-JP" sz="2800" b="1" dirty="0" smtClean="0"/>
                <a:t>F</a:t>
              </a:r>
              <a:endParaRPr kumimoji="1" lang="ja-JP" altLang="en-US" sz="2800" b="1" dirty="0"/>
            </a:p>
          </p:txBody>
        </p:sp>
        <p:sp>
          <p:nvSpPr>
            <p:cNvPr id="37" name="テキスト ボックス 36"/>
            <p:cNvSpPr txBox="1"/>
            <p:nvPr/>
          </p:nvSpPr>
          <p:spPr>
            <a:xfrm>
              <a:off x="2915816" y="5301208"/>
              <a:ext cx="463588" cy="523220"/>
            </a:xfrm>
            <a:prstGeom prst="rect">
              <a:avLst/>
            </a:prstGeom>
            <a:noFill/>
          </p:spPr>
          <p:txBody>
            <a:bodyPr wrap="none" rtlCol="0">
              <a:spAutoFit/>
            </a:bodyPr>
            <a:lstStyle/>
            <a:p>
              <a:r>
                <a:rPr kumimoji="1" lang="en-US" altLang="ja-JP" sz="2800" b="1" dirty="0" smtClean="0"/>
                <a:t>I1</a:t>
              </a:r>
              <a:endParaRPr kumimoji="1" lang="ja-JP" altLang="en-US" sz="2800" b="1" dirty="0"/>
            </a:p>
          </p:txBody>
        </p:sp>
        <p:sp>
          <p:nvSpPr>
            <p:cNvPr id="38" name="テキスト ボックス 37"/>
            <p:cNvSpPr txBox="1"/>
            <p:nvPr/>
          </p:nvSpPr>
          <p:spPr>
            <a:xfrm>
              <a:off x="724036" y="3573016"/>
              <a:ext cx="463588" cy="523220"/>
            </a:xfrm>
            <a:prstGeom prst="rect">
              <a:avLst/>
            </a:prstGeom>
            <a:noFill/>
          </p:spPr>
          <p:txBody>
            <a:bodyPr wrap="none" rtlCol="0">
              <a:spAutoFit/>
            </a:bodyPr>
            <a:lstStyle/>
            <a:p>
              <a:r>
                <a:rPr kumimoji="1" lang="en-US" altLang="ja-JP" sz="2800" b="1" dirty="0" smtClean="0"/>
                <a:t>I2</a:t>
              </a:r>
              <a:endParaRPr kumimoji="1" lang="ja-JP" altLang="en-US" sz="2800" b="1" dirty="0"/>
            </a:p>
          </p:txBody>
        </p:sp>
        <p:cxnSp>
          <p:nvCxnSpPr>
            <p:cNvPr id="39" name="直線矢印コネクタ 38"/>
            <p:cNvCxnSpPr/>
            <p:nvPr/>
          </p:nvCxnSpPr>
          <p:spPr>
            <a:xfrm rot="5400000">
              <a:off x="725012" y="4252446"/>
              <a:ext cx="494764"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rot="5400000">
              <a:off x="2519773" y="4103785"/>
              <a:ext cx="504056" cy="43204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テキスト ボックス 40"/>
            <p:cNvSpPr txBox="1"/>
            <p:nvPr/>
          </p:nvSpPr>
          <p:spPr>
            <a:xfrm>
              <a:off x="2956284" y="3760584"/>
              <a:ext cx="410690" cy="523220"/>
            </a:xfrm>
            <a:prstGeom prst="rect">
              <a:avLst/>
            </a:prstGeom>
            <a:noFill/>
          </p:spPr>
          <p:txBody>
            <a:bodyPr wrap="none" rtlCol="0">
              <a:spAutoFit/>
            </a:bodyPr>
            <a:lstStyle/>
            <a:p>
              <a:r>
                <a:rPr lang="en-US" altLang="ja-JP" sz="2800" b="1" dirty="0" smtClean="0"/>
                <a:t>D</a:t>
              </a:r>
              <a:endParaRPr kumimoji="1" lang="ja-JP" altLang="en-US" sz="2800" b="1" dirty="0"/>
            </a:p>
          </p:txBody>
        </p:sp>
        <p:cxnSp>
          <p:nvCxnSpPr>
            <p:cNvPr id="42" name="直線矢印コネクタ 41"/>
            <p:cNvCxnSpPr/>
            <p:nvPr/>
          </p:nvCxnSpPr>
          <p:spPr>
            <a:xfrm rot="10800000">
              <a:off x="2483770" y="5589240"/>
              <a:ext cx="504055" cy="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325675" y="4860449"/>
              <a:ext cx="1886286" cy="584775"/>
            </a:xfrm>
            <a:prstGeom prst="rect">
              <a:avLst/>
            </a:prstGeom>
            <a:noFill/>
          </p:spPr>
          <p:txBody>
            <a:bodyPr wrap="none" rtlCol="0">
              <a:spAutoFit/>
            </a:bodyPr>
            <a:lstStyle/>
            <a:p>
              <a:r>
                <a:rPr kumimoji="1" lang="en-US" altLang="ja-JP" dirty="0" smtClean="0"/>
                <a:t> </a:t>
              </a:r>
              <a:r>
                <a:rPr lang="en-US" altLang="ja-JP" sz="1400" dirty="0" smtClean="0"/>
                <a:t>Major folding pathway</a:t>
              </a:r>
            </a:p>
            <a:p>
              <a:r>
                <a:rPr lang="en-US" altLang="ja-JP" sz="1400" dirty="0" smtClean="0"/>
                <a:t>            (D→I1→F) </a:t>
              </a:r>
              <a:endParaRPr kumimoji="1" lang="ja-JP" altLang="en-US" sz="1400" dirty="0">
                <a:solidFill>
                  <a:srgbClr val="FF0000"/>
                </a:solidFill>
              </a:endParaRPr>
            </a:p>
          </p:txBody>
        </p:sp>
      </p:grpSp>
      <p:cxnSp>
        <p:nvCxnSpPr>
          <p:cNvPr id="24" name="直線矢印コネクタ 23"/>
          <p:cNvCxnSpPr/>
          <p:nvPr/>
        </p:nvCxnSpPr>
        <p:spPr>
          <a:xfrm rot="5400000">
            <a:off x="5040846" y="5264410"/>
            <a:ext cx="792088" cy="1588"/>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363294" y="2350621"/>
            <a:ext cx="3886000" cy="646331"/>
          </a:xfrm>
          <a:prstGeom prst="rect">
            <a:avLst/>
          </a:prstGeom>
          <a:noFill/>
        </p:spPr>
        <p:txBody>
          <a:bodyPr wrap="none" rtlCol="0">
            <a:spAutoFit/>
          </a:bodyPr>
          <a:lstStyle/>
          <a:p>
            <a:r>
              <a:rPr kumimoji="1" lang="en-US" altLang="ja-JP" dirty="0" smtClean="0"/>
              <a:t>                HP35</a:t>
            </a:r>
            <a:r>
              <a:rPr kumimoji="1" lang="ja-JP" altLang="en-US" dirty="0" smtClean="0"/>
              <a:t>のフォールディング</a:t>
            </a:r>
            <a:r>
              <a:rPr lang="ja-JP" altLang="en-US" dirty="0" smtClean="0"/>
              <a:t>地形</a:t>
            </a:r>
            <a:endParaRPr lang="en-US" altLang="ja-JP" dirty="0" smtClean="0"/>
          </a:p>
          <a:p>
            <a:r>
              <a:rPr kumimoji="1" lang="en-US" altLang="ja-JP" dirty="0" smtClean="0"/>
              <a:t>       </a:t>
            </a:r>
            <a:r>
              <a:rPr lang="ja-JP" altLang="en-US" dirty="0" smtClean="0"/>
              <a:t> 　　　    </a:t>
            </a:r>
            <a:r>
              <a:rPr kumimoji="1" lang="en-US" altLang="ja-JP" dirty="0" smtClean="0"/>
              <a:t>(MSFEL:</a:t>
            </a:r>
            <a:r>
              <a:rPr kumimoji="1" lang="en-US" altLang="ja-JP" u="sng" dirty="0" smtClean="0"/>
              <a:t>1 ns</a:t>
            </a:r>
            <a:r>
              <a:rPr kumimoji="1" lang="en-US" altLang="ja-JP" u="sng" dirty="0" smtClean="0">
                <a:latin typeface="ＭＳ 明朝"/>
                <a:ea typeface="ＭＳ 明朝"/>
              </a:rPr>
              <a:t>×</a:t>
            </a:r>
            <a:r>
              <a:rPr kumimoji="1" lang="en-US" altLang="ja-JP" u="sng" dirty="0" smtClean="0"/>
              <a:t>100 runs</a:t>
            </a:r>
            <a:r>
              <a:rPr kumimoji="1" lang="en-US" altLang="ja-JP" dirty="0" smtClean="0"/>
              <a:t>)</a:t>
            </a:r>
            <a:endParaRPr kumimoji="1" lang="ja-JP" altLang="en-US" dirty="0"/>
          </a:p>
        </p:txBody>
      </p:sp>
      <p:cxnSp>
        <p:nvCxnSpPr>
          <p:cNvPr id="32" name="直線矢印コネクタ 31"/>
          <p:cNvCxnSpPr/>
          <p:nvPr/>
        </p:nvCxnSpPr>
        <p:spPr>
          <a:xfrm rot="5400000">
            <a:off x="1726890" y="5336418"/>
            <a:ext cx="792088" cy="1588"/>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10800000" flipV="1">
            <a:off x="1043608" y="5877272"/>
            <a:ext cx="929308" cy="8384"/>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10800000" flipV="1">
            <a:off x="5652121" y="4716759"/>
            <a:ext cx="929308" cy="8384"/>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rot="5400000">
            <a:off x="583146" y="5336418"/>
            <a:ext cx="792088" cy="1588"/>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0800000" flipV="1">
            <a:off x="1122411" y="4788768"/>
            <a:ext cx="929308" cy="8384"/>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rot="5400000">
            <a:off x="6407410" y="5192402"/>
            <a:ext cx="792088" cy="1588"/>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rot="10800000" flipV="1">
            <a:off x="5652121" y="5868887"/>
            <a:ext cx="929308" cy="8384"/>
          </a:xfrm>
          <a:prstGeom prst="straightConnector1">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8" name="スライド番号プレースホルダ 47"/>
          <p:cNvSpPr>
            <a:spLocks noGrp="1"/>
          </p:cNvSpPr>
          <p:nvPr>
            <p:ph type="sldNum" sz="quarter" idx="12"/>
          </p:nvPr>
        </p:nvSpPr>
        <p:spPr/>
        <p:txBody>
          <a:bodyPr/>
          <a:lstStyle/>
          <a:p>
            <a:fld id="{1B2C0A51-D84E-4795-97CC-5D1960B01346}" type="slidenum">
              <a:rPr lang="ja-JP" altLang="en-US" smtClean="0"/>
              <a:pPr/>
              <a:t>44</a:t>
            </a:fld>
            <a:endParaRPr lang="ja-JP" altLang="en-US" dirty="0"/>
          </a:p>
        </p:txBody>
      </p:sp>
      <p:sp>
        <p:nvSpPr>
          <p:cNvPr id="50" name="テキスト ボックス 49"/>
          <p:cNvSpPr txBox="1"/>
          <p:nvPr/>
        </p:nvSpPr>
        <p:spPr>
          <a:xfrm>
            <a:off x="5292080" y="4149080"/>
            <a:ext cx="1879874" cy="523220"/>
          </a:xfrm>
          <a:prstGeom prst="rect">
            <a:avLst/>
          </a:prstGeom>
          <a:noFill/>
        </p:spPr>
        <p:txBody>
          <a:bodyPr wrap="none" rtlCol="0">
            <a:spAutoFit/>
          </a:bodyPr>
          <a:lstStyle/>
          <a:p>
            <a:r>
              <a:rPr lang="en-US" altLang="ja-JP" sz="1400" dirty="0" smtClean="0">
                <a:solidFill>
                  <a:srgbClr val="FF0000"/>
                </a:solidFill>
              </a:rPr>
              <a:t>Minor folding pathway </a:t>
            </a:r>
          </a:p>
          <a:p>
            <a:r>
              <a:rPr lang="en-US" altLang="ja-JP" sz="1400" dirty="0" smtClean="0">
                <a:solidFill>
                  <a:srgbClr val="FF0000"/>
                </a:solidFill>
              </a:rPr>
              <a:t>           (D→I2→F)</a:t>
            </a:r>
            <a:endParaRPr kumimoji="1" lang="ja-JP" altLang="en-US" sz="1400" dirty="0">
              <a:solidFill>
                <a:srgbClr val="FF0000"/>
              </a:solidFill>
            </a:endParaRPr>
          </a:p>
        </p:txBody>
      </p:sp>
      <p:sp>
        <p:nvSpPr>
          <p:cNvPr id="51" name="テキスト ボックス 50"/>
          <p:cNvSpPr txBox="1"/>
          <p:nvPr/>
        </p:nvSpPr>
        <p:spPr>
          <a:xfrm>
            <a:off x="4788024" y="1630541"/>
            <a:ext cx="3706464" cy="646331"/>
          </a:xfrm>
          <a:prstGeom prst="rect">
            <a:avLst/>
          </a:prstGeom>
          <a:noFill/>
        </p:spPr>
        <p:txBody>
          <a:bodyPr wrap="none" rtlCol="0">
            <a:spAutoFit/>
          </a:bodyPr>
          <a:lstStyle/>
          <a:p>
            <a:r>
              <a:rPr lang="ja-JP" altLang="en-US" dirty="0" smtClean="0"/>
              <a:t>               溶媒を露に含んだ</a:t>
            </a:r>
            <a:endParaRPr lang="en-US" altLang="ja-JP" dirty="0" smtClean="0"/>
          </a:p>
          <a:p>
            <a:r>
              <a:rPr lang="ja-JP" altLang="en-US" dirty="0" smtClean="0"/>
              <a:t>フォールディング地形が計算可能に</a:t>
            </a:r>
            <a:r>
              <a:rPr lang="en-US" altLang="ja-JP" dirty="0" smtClean="0"/>
              <a:t>!</a:t>
            </a:r>
            <a:endParaRPr kumimoji="1" lang="ja-JP"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5. </a:t>
            </a:r>
            <a:r>
              <a:rPr lang="ja-JP" altLang="en-US" dirty="0" smtClean="0"/>
              <a:t>研究総括と研究展望</a:t>
            </a:r>
            <a:endParaRPr kumimoji="1" lang="ja-JP" altLang="en-US" dirty="0"/>
          </a:p>
        </p:txBody>
      </p:sp>
      <p:sp>
        <p:nvSpPr>
          <p:cNvPr id="3" name="コンテンツ プレースホルダ 2"/>
          <p:cNvSpPr>
            <a:spLocks noGrp="1"/>
          </p:cNvSpPr>
          <p:nvPr>
            <p:ph idx="1"/>
          </p:nvPr>
        </p:nvSpPr>
        <p:spPr/>
        <p:txBody>
          <a:bodyPr>
            <a:normAutofit lnSpcReduction="10000"/>
          </a:bodyPr>
          <a:lstStyle/>
          <a:p>
            <a:r>
              <a:rPr kumimoji="1" lang="ja-JP" altLang="en-US" dirty="0" smtClean="0"/>
              <a:t>マルチスケールシミュレーションと超並列計算を駆使した新規自由エネルギー計算手法</a:t>
            </a:r>
            <a:r>
              <a:rPr kumimoji="1" lang="en-US" altLang="ja-JP" dirty="0" smtClean="0"/>
              <a:t>(</a:t>
            </a:r>
            <a:r>
              <a:rPr kumimoji="1" lang="en-US" altLang="ja-JP" b="1" u="sng" dirty="0" smtClean="0"/>
              <a:t>MSFEL</a:t>
            </a:r>
            <a:r>
              <a:rPr kumimoji="1" lang="en-US" altLang="ja-JP" dirty="0" smtClean="0"/>
              <a:t>)</a:t>
            </a:r>
            <a:r>
              <a:rPr kumimoji="1" lang="ja-JP" altLang="en-US" dirty="0" smtClean="0"/>
              <a:t>を</a:t>
            </a:r>
            <a:r>
              <a:rPr lang="ja-JP" altLang="en-US" dirty="0" smtClean="0"/>
              <a:t>開発</a:t>
            </a:r>
            <a:r>
              <a:rPr kumimoji="1" lang="ja-JP" altLang="en-US" dirty="0" smtClean="0"/>
              <a:t>した</a:t>
            </a:r>
            <a:endParaRPr kumimoji="1" lang="en-US" altLang="ja-JP" dirty="0" smtClean="0"/>
          </a:p>
          <a:p>
            <a:r>
              <a:rPr lang="en-US" altLang="ja-JP" dirty="0" smtClean="0"/>
              <a:t>MSFEL</a:t>
            </a:r>
            <a:r>
              <a:rPr lang="ja-JP" altLang="en-US" dirty="0" smtClean="0"/>
              <a:t>を小ペプチド及び小蛋白質に適用し、計算効率を示した。また、地形解析を通じて変異体やフォールディング経路についての</a:t>
            </a:r>
            <a:endParaRPr lang="en-US" altLang="ja-JP" dirty="0" smtClean="0"/>
          </a:p>
          <a:p>
            <a:pPr>
              <a:buNone/>
            </a:pPr>
            <a:r>
              <a:rPr lang="en-US" altLang="ja-JP" dirty="0" smtClean="0"/>
              <a:t>    </a:t>
            </a:r>
            <a:r>
              <a:rPr lang="ja-JP" altLang="en-US" dirty="0" smtClean="0"/>
              <a:t>新しい知見を得た</a:t>
            </a:r>
            <a:endParaRPr lang="en-US" altLang="ja-JP" dirty="0" smtClean="0"/>
          </a:p>
          <a:p>
            <a:r>
              <a:rPr lang="ja-JP" altLang="en-US" dirty="0" smtClean="0"/>
              <a:t>次世代スパコンを利用した超並列計算による</a:t>
            </a:r>
            <a:endParaRPr lang="en-US" altLang="ja-JP" dirty="0" smtClean="0"/>
          </a:p>
          <a:p>
            <a:pPr>
              <a:buNone/>
            </a:pPr>
            <a:r>
              <a:rPr lang="en-US" altLang="ja-JP" dirty="0" smtClean="0"/>
              <a:t>    </a:t>
            </a:r>
            <a:r>
              <a:rPr lang="ja-JP" altLang="en-US" dirty="0" smtClean="0"/>
              <a:t>巨大系</a:t>
            </a:r>
            <a:r>
              <a:rPr lang="en-US" altLang="ja-JP" dirty="0" smtClean="0"/>
              <a:t>(</a:t>
            </a:r>
            <a:r>
              <a:rPr lang="ja-JP" altLang="en-US" dirty="0" smtClean="0"/>
              <a:t>膜蛋白質の構造変化等</a:t>
            </a:r>
            <a:r>
              <a:rPr lang="en-US" altLang="ja-JP" dirty="0" smtClean="0"/>
              <a:t>)</a:t>
            </a:r>
            <a:r>
              <a:rPr lang="ja-JP" altLang="en-US" dirty="0" err="1" smtClean="0"/>
              <a:t>への</a:t>
            </a:r>
            <a:r>
              <a:rPr lang="ja-JP" altLang="en-US" dirty="0" smtClean="0"/>
              <a:t>適用</a:t>
            </a:r>
          </a:p>
          <a:p>
            <a:endParaRPr lang="en-US" altLang="ja-JP" dirty="0" smtClean="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45</a:t>
            </a:fld>
            <a:endParaRPr lang="ja-JP"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今後の手法発展に向けて</a:t>
            </a:r>
            <a:endParaRPr kumimoji="1" lang="ja-JP" altLang="en-US" dirty="0"/>
          </a:p>
        </p:txBody>
      </p:sp>
      <p:sp>
        <p:nvSpPr>
          <p:cNvPr id="3" name="コンテンツ プレースホルダ 2"/>
          <p:cNvSpPr>
            <a:spLocks noGrp="1"/>
          </p:cNvSpPr>
          <p:nvPr>
            <p:ph idx="1"/>
          </p:nvPr>
        </p:nvSpPr>
        <p:spPr>
          <a:xfrm>
            <a:off x="457200" y="1600200"/>
            <a:ext cx="8579296" cy="4997152"/>
          </a:xfrm>
        </p:spPr>
        <p:txBody>
          <a:bodyPr>
            <a:normAutofit fontScale="92500" lnSpcReduction="20000"/>
          </a:bodyPr>
          <a:lstStyle/>
          <a:p>
            <a:r>
              <a:rPr lang="en-US" altLang="ja-JP" dirty="0" smtClean="0">
                <a:solidFill>
                  <a:srgbClr val="0000FF"/>
                </a:solidFill>
              </a:rPr>
              <a:t>CG-</a:t>
            </a:r>
            <a:r>
              <a:rPr lang="ja-JP" altLang="en-US" dirty="0" smtClean="0">
                <a:solidFill>
                  <a:srgbClr val="0000FF"/>
                </a:solidFill>
              </a:rPr>
              <a:t>モデルについて</a:t>
            </a:r>
            <a:endParaRPr lang="en-US" altLang="ja-JP" dirty="0" smtClean="0">
              <a:solidFill>
                <a:srgbClr val="0000FF"/>
              </a:solidFill>
            </a:endParaRPr>
          </a:p>
          <a:p>
            <a:pPr>
              <a:buNone/>
            </a:pPr>
            <a:r>
              <a:rPr lang="en-US" altLang="ja-JP" dirty="0" smtClean="0"/>
              <a:t>    </a:t>
            </a:r>
            <a:r>
              <a:rPr lang="ja-JP" altLang="en-US" dirty="0" smtClean="0"/>
              <a:t>本手法では、どれだけ</a:t>
            </a:r>
            <a:r>
              <a:rPr lang="en-US" altLang="ja-JP" dirty="0" smtClean="0"/>
              <a:t>CG-</a:t>
            </a:r>
            <a:r>
              <a:rPr lang="ja-JP" altLang="en-US" dirty="0" smtClean="0"/>
              <a:t>モデルが</a:t>
            </a:r>
            <a:r>
              <a:rPr lang="en-US" altLang="ja-JP" dirty="0" smtClean="0"/>
              <a:t>”</a:t>
            </a:r>
            <a:r>
              <a:rPr lang="ja-JP" altLang="en-US" dirty="0" smtClean="0"/>
              <a:t>とりうるらしい</a:t>
            </a:r>
            <a:r>
              <a:rPr lang="en-US" altLang="ja-JP" dirty="0" smtClean="0"/>
              <a:t>”</a:t>
            </a:r>
            <a:r>
              <a:rPr lang="ja-JP" altLang="en-US" dirty="0" smtClean="0"/>
              <a:t>構造をサンプリングできるかがポイントになる。</a:t>
            </a:r>
            <a:endParaRPr lang="en-US" altLang="ja-JP" dirty="0" smtClean="0"/>
          </a:p>
          <a:p>
            <a:pPr>
              <a:buNone/>
            </a:pPr>
            <a:r>
              <a:rPr lang="ja-JP" altLang="en-US" dirty="0" smtClean="0"/>
              <a:t>　 →より巨大で複雑な系への適用では</a:t>
            </a:r>
            <a:endParaRPr lang="en-US" altLang="ja-JP" dirty="0" smtClean="0"/>
          </a:p>
          <a:p>
            <a:pPr>
              <a:buNone/>
            </a:pPr>
            <a:r>
              <a:rPr lang="ja-JP" altLang="en-US" dirty="0" smtClean="0"/>
              <a:t>　     高精度の</a:t>
            </a:r>
            <a:r>
              <a:rPr lang="en-US" altLang="ja-JP" dirty="0" smtClean="0"/>
              <a:t>CG-</a:t>
            </a:r>
            <a:r>
              <a:rPr lang="ja-JP" altLang="en-US" dirty="0" smtClean="0"/>
              <a:t>モデルが必要</a:t>
            </a:r>
            <a:endParaRPr lang="en-US" altLang="ja-JP" dirty="0" smtClean="0"/>
          </a:p>
          <a:p>
            <a:pPr>
              <a:buNone/>
            </a:pPr>
            <a:r>
              <a:rPr lang="ja-JP" altLang="en-US" dirty="0" smtClean="0"/>
              <a:t>　</a:t>
            </a:r>
          </a:p>
          <a:p>
            <a:r>
              <a:rPr kumimoji="1" lang="ja-JP" altLang="en-US" dirty="0" smtClean="0">
                <a:solidFill>
                  <a:srgbClr val="0000FF"/>
                </a:solidFill>
              </a:rPr>
              <a:t>側鎖配置について</a:t>
            </a:r>
            <a:endParaRPr kumimoji="1" lang="en-US" altLang="ja-JP" dirty="0" smtClean="0">
              <a:solidFill>
                <a:srgbClr val="0000FF"/>
              </a:solidFill>
            </a:endParaRPr>
          </a:p>
          <a:p>
            <a:pPr>
              <a:buNone/>
            </a:pPr>
            <a:r>
              <a:rPr lang="ja-JP" altLang="en-US" dirty="0" smtClean="0"/>
              <a:t>　 側鎖パッキングが複雑な場合、</a:t>
            </a:r>
            <a:r>
              <a:rPr lang="en-US" altLang="ja-JP" dirty="0" smtClean="0"/>
              <a:t>1</a:t>
            </a:r>
            <a:r>
              <a:rPr lang="ja-JP" altLang="en-US" dirty="0" err="1" smtClean="0"/>
              <a:t>つの</a:t>
            </a:r>
            <a:r>
              <a:rPr lang="ja-JP" altLang="en-US" dirty="0" smtClean="0"/>
              <a:t>初期側鎖</a:t>
            </a:r>
            <a:endParaRPr lang="en-US" altLang="ja-JP" dirty="0" smtClean="0"/>
          </a:p>
          <a:p>
            <a:pPr>
              <a:buNone/>
            </a:pPr>
            <a:r>
              <a:rPr lang="ja-JP" altLang="en-US" dirty="0" smtClean="0"/>
              <a:t>　 配置では不十分な可能性がある。</a:t>
            </a:r>
            <a:endParaRPr lang="en-US" altLang="ja-JP" dirty="0" smtClean="0"/>
          </a:p>
          <a:p>
            <a:pPr>
              <a:buNone/>
            </a:pPr>
            <a:r>
              <a:rPr lang="en-US" altLang="ja-JP" dirty="0" smtClean="0"/>
              <a:t>    </a:t>
            </a:r>
            <a:r>
              <a:rPr lang="ja-JP" altLang="en-US" dirty="0" smtClean="0"/>
              <a:t>→複数の初期配置を考慮したり、効率的な</a:t>
            </a:r>
            <a:endParaRPr lang="en-US" altLang="ja-JP" dirty="0" smtClean="0"/>
          </a:p>
          <a:p>
            <a:pPr>
              <a:buNone/>
            </a:pPr>
            <a:r>
              <a:rPr lang="en-US" altLang="ja-JP" dirty="0" smtClean="0"/>
              <a:t>        </a:t>
            </a:r>
            <a:r>
              <a:rPr lang="ja-JP" altLang="en-US" dirty="0" smtClean="0"/>
              <a:t>側鎖サンプリング方法が必要</a:t>
            </a:r>
            <a:endParaRPr kumimoji="1" lang="en-US" altLang="ja-JP" dirty="0" smtClean="0"/>
          </a:p>
          <a:p>
            <a:endParaRPr lang="en-US" altLang="ja-JP" dirty="0" smtClean="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46</a:t>
            </a:fld>
            <a:endParaRPr lang="ja-JP"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謝辞</a:t>
            </a:r>
            <a:endParaRPr kumimoji="1" lang="ja-JP" altLang="en-US" dirty="0"/>
          </a:p>
        </p:txBody>
      </p:sp>
      <p:sp>
        <p:nvSpPr>
          <p:cNvPr id="3" name="コンテンツ プレースホルダ 2"/>
          <p:cNvSpPr>
            <a:spLocks noGrp="1"/>
          </p:cNvSpPr>
          <p:nvPr>
            <p:ph idx="1"/>
          </p:nvPr>
        </p:nvSpPr>
        <p:spPr/>
        <p:txBody>
          <a:bodyPr>
            <a:normAutofit/>
          </a:bodyPr>
          <a:lstStyle/>
          <a:p>
            <a:r>
              <a:rPr lang="ja-JP" altLang="en-US" dirty="0" smtClean="0"/>
              <a:t>北尾彰朗准教授・研究室の皆様</a:t>
            </a:r>
            <a:endParaRPr lang="en-US" altLang="ja-JP" dirty="0" smtClean="0"/>
          </a:p>
          <a:p>
            <a:r>
              <a:rPr lang="en-US" altLang="ja-JP" dirty="0" smtClean="0"/>
              <a:t>Japan Science and Technology Agency, Core Research for Evolutional Science and Technology</a:t>
            </a:r>
            <a:r>
              <a:rPr lang="ja-JP" altLang="en-US" dirty="0" smtClean="0"/>
              <a:t> </a:t>
            </a:r>
            <a:r>
              <a:rPr lang="en-US" altLang="ja-JP" dirty="0" smtClean="0"/>
              <a:t>(JST-CREST)</a:t>
            </a:r>
          </a:p>
          <a:p>
            <a:r>
              <a:rPr lang="ja-JP" altLang="en-US" dirty="0" smtClean="0"/>
              <a:t>コンピュータークラスタ</a:t>
            </a:r>
            <a:r>
              <a:rPr lang="en-US" altLang="ja-JP" dirty="0" smtClean="0"/>
              <a:t>@</a:t>
            </a:r>
            <a:r>
              <a:rPr lang="ja-JP" altLang="en-US" dirty="0" smtClean="0"/>
              <a:t>北尾研究室</a:t>
            </a:r>
            <a:endParaRPr lang="en-US" altLang="ja-JP" dirty="0" smtClean="0"/>
          </a:p>
          <a:p>
            <a:r>
              <a:rPr lang="ja-JP" altLang="en-US" dirty="0" smtClean="0"/>
              <a:t>スーパーコンピュータ</a:t>
            </a:r>
            <a:r>
              <a:rPr lang="en-US" altLang="ja-JP" dirty="0" smtClean="0"/>
              <a:t>@</a:t>
            </a:r>
            <a:r>
              <a:rPr lang="ja-JP" altLang="en-US" dirty="0" smtClean="0"/>
              <a:t>分子科学研究所</a:t>
            </a:r>
            <a:endParaRPr lang="en-US" altLang="ja-JP" dirty="0" smtClean="0"/>
          </a:p>
          <a:p>
            <a:endParaRPr kumimoji="1" lang="ja-JP" altLang="en-US" dirty="0"/>
          </a:p>
        </p:txBody>
      </p:sp>
      <p:sp>
        <p:nvSpPr>
          <p:cNvPr id="5" name="スライド番号プレースホルダ 4"/>
          <p:cNvSpPr>
            <a:spLocks noGrp="1"/>
          </p:cNvSpPr>
          <p:nvPr>
            <p:ph type="sldNum" sz="quarter" idx="12"/>
          </p:nvPr>
        </p:nvSpPr>
        <p:spPr/>
        <p:txBody>
          <a:bodyPr/>
          <a:lstStyle/>
          <a:p>
            <a:fld id="{1B2C0A51-D84E-4795-97CC-5D1960B01346}" type="slidenum">
              <a:rPr lang="ja-JP" altLang="en-US" smtClean="0"/>
              <a:pPr/>
              <a:t>47</a:t>
            </a:fld>
            <a:endParaRPr lang="ja-JP"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計算手法の重要性</a:t>
            </a:r>
            <a:r>
              <a:rPr lang="en-US" altLang="ja-JP" dirty="0" smtClean="0"/>
              <a:t> </a:t>
            </a:r>
            <a:endParaRPr kumimoji="1" lang="ja-JP" altLang="en-US" dirty="0"/>
          </a:p>
        </p:txBody>
      </p:sp>
      <p:sp>
        <p:nvSpPr>
          <p:cNvPr id="6" name="円/楕円 5"/>
          <p:cNvSpPr/>
          <p:nvPr/>
        </p:nvSpPr>
        <p:spPr>
          <a:xfrm>
            <a:off x="6380584" y="2996952"/>
            <a:ext cx="2223864" cy="143177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b="1" dirty="0" smtClean="0"/>
              <a:t>計算手法</a:t>
            </a:r>
            <a:endParaRPr kumimoji="1" lang="ja-JP" altLang="en-US" b="1" dirty="0"/>
          </a:p>
        </p:txBody>
      </p:sp>
      <p:sp>
        <p:nvSpPr>
          <p:cNvPr id="10" name="円/楕円 9"/>
          <p:cNvSpPr/>
          <p:nvPr/>
        </p:nvSpPr>
        <p:spPr>
          <a:xfrm>
            <a:off x="3419872" y="3005336"/>
            <a:ext cx="2223864" cy="1431776"/>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b="1" dirty="0" smtClean="0"/>
              <a:t>立体構造情報</a:t>
            </a:r>
            <a:endParaRPr kumimoji="1" lang="ja-JP" altLang="en-US" b="1" dirty="0"/>
          </a:p>
        </p:txBody>
      </p:sp>
      <p:sp>
        <p:nvSpPr>
          <p:cNvPr id="11" name="円/楕円 10"/>
          <p:cNvSpPr/>
          <p:nvPr/>
        </p:nvSpPr>
        <p:spPr>
          <a:xfrm>
            <a:off x="467544" y="2996952"/>
            <a:ext cx="2223864" cy="1431776"/>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b="1" dirty="0" smtClean="0"/>
              <a:t>計算機</a:t>
            </a:r>
            <a:endParaRPr kumimoji="1" lang="ja-JP" altLang="en-US" b="1" dirty="0"/>
          </a:p>
        </p:txBody>
      </p:sp>
      <p:sp>
        <p:nvSpPr>
          <p:cNvPr id="12" name="テキスト ボックス 11"/>
          <p:cNvSpPr txBox="1"/>
          <p:nvPr/>
        </p:nvSpPr>
        <p:spPr>
          <a:xfrm>
            <a:off x="2699792" y="3356992"/>
            <a:ext cx="697627" cy="707886"/>
          </a:xfrm>
          <a:prstGeom prst="rect">
            <a:avLst/>
          </a:prstGeom>
          <a:noFill/>
        </p:spPr>
        <p:txBody>
          <a:bodyPr wrap="none" rtlCol="0">
            <a:spAutoFit/>
          </a:bodyPr>
          <a:lstStyle/>
          <a:p>
            <a:r>
              <a:rPr kumimoji="1" lang="en-US" altLang="ja-JP" sz="4000" dirty="0" smtClean="0"/>
              <a:t>×</a:t>
            </a:r>
            <a:endParaRPr kumimoji="1" lang="ja-JP" altLang="en-US" sz="4000" dirty="0"/>
          </a:p>
        </p:txBody>
      </p:sp>
      <p:sp>
        <p:nvSpPr>
          <p:cNvPr id="13" name="テキスト ボックス 12"/>
          <p:cNvSpPr txBox="1"/>
          <p:nvPr/>
        </p:nvSpPr>
        <p:spPr>
          <a:xfrm>
            <a:off x="5652120" y="3356992"/>
            <a:ext cx="697627" cy="707886"/>
          </a:xfrm>
          <a:prstGeom prst="rect">
            <a:avLst/>
          </a:prstGeom>
          <a:noFill/>
        </p:spPr>
        <p:txBody>
          <a:bodyPr wrap="none" rtlCol="0">
            <a:spAutoFit/>
          </a:bodyPr>
          <a:lstStyle/>
          <a:p>
            <a:r>
              <a:rPr kumimoji="1" lang="en-US" altLang="ja-JP" sz="4000" dirty="0" smtClean="0"/>
              <a:t>×</a:t>
            </a:r>
            <a:endParaRPr kumimoji="1" lang="ja-JP" altLang="en-US" sz="4000" dirty="0"/>
          </a:p>
        </p:txBody>
      </p:sp>
      <p:sp>
        <p:nvSpPr>
          <p:cNvPr id="14" name="テキスト ボックス 13"/>
          <p:cNvSpPr txBox="1"/>
          <p:nvPr/>
        </p:nvSpPr>
        <p:spPr>
          <a:xfrm>
            <a:off x="71928" y="5805264"/>
            <a:ext cx="9108584" cy="646331"/>
          </a:xfrm>
          <a:prstGeom prst="rect">
            <a:avLst/>
          </a:prstGeom>
          <a:noFill/>
        </p:spPr>
        <p:txBody>
          <a:bodyPr wrap="none" rtlCol="0">
            <a:spAutoFit/>
          </a:bodyPr>
          <a:lstStyle/>
          <a:p>
            <a:r>
              <a:rPr lang="en-US" altLang="ja-JP" dirty="0" smtClean="0">
                <a:latin typeface="Century" pitchFamily="18" charset="0"/>
              </a:rPr>
              <a:t>☆</a:t>
            </a:r>
            <a:r>
              <a:rPr lang="ja-JP" altLang="en-US" dirty="0" smtClean="0">
                <a:latin typeface="Century" pitchFamily="18" charset="0"/>
              </a:rPr>
              <a:t>シミュレーションにおける計算手法の開発は、実験科学における装置開発に対応</a:t>
            </a:r>
            <a:endParaRPr lang="en-US" altLang="ja-JP" dirty="0" smtClean="0">
              <a:latin typeface="Century" pitchFamily="18" charset="0"/>
            </a:endParaRPr>
          </a:p>
          <a:p>
            <a:r>
              <a:rPr lang="ja-JP" altLang="en-US" dirty="0" smtClean="0">
                <a:latin typeface="Century" pitchFamily="18" charset="0"/>
              </a:rPr>
              <a:t>→新規性の高いシミュレーションは、計算手法の開発に積極的に取り組むことにより生まれる</a:t>
            </a:r>
            <a:endParaRPr kumimoji="1" lang="ja-JP" altLang="en-US" dirty="0"/>
          </a:p>
        </p:txBody>
      </p:sp>
      <p:sp>
        <p:nvSpPr>
          <p:cNvPr id="15" name="テキスト ボックス 14"/>
          <p:cNvSpPr txBox="1"/>
          <p:nvPr/>
        </p:nvSpPr>
        <p:spPr>
          <a:xfrm>
            <a:off x="1341811" y="1414517"/>
            <a:ext cx="6758581" cy="646331"/>
          </a:xfrm>
          <a:prstGeom prst="rect">
            <a:avLst/>
          </a:prstGeom>
          <a:noFill/>
        </p:spPr>
        <p:txBody>
          <a:bodyPr wrap="none" rtlCol="0">
            <a:spAutoFit/>
          </a:bodyPr>
          <a:lstStyle/>
          <a:p>
            <a:r>
              <a:rPr lang="ja-JP" altLang="en-US" dirty="0">
                <a:latin typeface="Century" pitchFamily="18" charset="0"/>
              </a:rPr>
              <a:t>☆</a:t>
            </a:r>
            <a:r>
              <a:rPr kumimoji="1" lang="ja-JP" altLang="en-US" dirty="0" smtClean="0"/>
              <a:t>生体分子シミュレーションは、</a:t>
            </a:r>
            <a:r>
              <a:rPr kumimoji="1" lang="ja-JP" altLang="en-US" u="sng" dirty="0" smtClean="0"/>
              <a:t>計算機</a:t>
            </a:r>
            <a:r>
              <a:rPr kumimoji="1" lang="ja-JP" altLang="en-US" dirty="0" smtClean="0"/>
              <a:t>、</a:t>
            </a:r>
            <a:r>
              <a:rPr kumimoji="1" lang="ja-JP" altLang="en-US" u="sng" dirty="0" smtClean="0"/>
              <a:t>立体構造情報</a:t>
            </a:r>
            <a:r>
              <a:rPr kumimoji="1" lang="ja-JP" altLang="en-US" dirty="0" smtClean="0"/>
              <a:t>、</a:t>
            </a:r>
            <a:r>
              <a:rPr kumimoji="1" lang="ja-JP" altLang="en-US" u="sng" dirty="0" smtClean="0"/>
              <a:t>計算手法</a:t>
            </a:r>
            <a:r>
              <a:rPr kumimoji="1" lang="ja-JP" altLang="en-US" dirty="0" smtClean="0"/>
              <a:t>の</a:t>
            </a:r>
            <a:endParaRPr kumimoji="1" lang="en-US" altLang="ja-JP" dirty="0" smtClean="0"/>
          </a:p>
          <a:p>
            <a:r>
              <a:rPr lang="ja-JP" altLang="en-US" dirty="0" smtClean="0"/>
              <a:t>　　　　　３つの要素が掛け算されることにより、急速に発展</a:t>
            </a:r>
            <a:endParaRPr kumimoji="1" lang="ja-JP" altLang="en-US" dirty="0"/>
          </a:p>
        </p:txBody>
      </p:sp>
      <p:sp>
        <p:nvSpPr>
          <p:cNvPr id="16" name="テキスト ボックス 15"/>
          <p:cNvSpPr txBox="1"/>
          <p:nvPr/>
        </p:nvSpPr>
        <p:spPr>
          <a:xfrm>
            <a:off x="2771800" y="4604935"/>
            <a:ext cx="3528392" cy="923330"/>
          </a:xfrm>
          <a:prstGeom prst="rect">
            <a:avLst/>
          </a:prstGeom>
          <a:noFill/>
        </p:spPr>
        <p:txBody>
          <a:bodyPr wrap="square" rtlCol="0">
            <a:spAutoFit/>
          </a:bodyPr>
          <a:lstStyle/>
          <a:p>
            <a:r>
              <a:rPr lang="ja-JP" altLang="en-US" dirty="0" smtClean="0"/>
              <a:t>構造生物学の発展により今までに</a:t>
            </a:r>
            <a:endParaRPr lang="en-US" altLang="ja-JP" dirty="0" smtClean="0"/>
          </a:p>
          <a:p>
            <a:r>
              <a:rPr lang="en-US" altLang="ja-JP" dirty="0" smtClean="0"/>
              <a:t>6</a:t>
            </a:r>
            <a:r>
              <a:rPr lang="ja-JP" altLang="en-US" dirty="0" smtClean="0"/>
              <a:t>万個以上の蛋白質の立体構造が</a:t>
            </a:r>
            <a:endParaRPr lang="en-US" altLang="ja-JP" dirty="0" smtClean="0"/>
          </a:p>
          <a:p>
            <a:r>
              <a:rPr lang="ja-JP" altLang="en-US" dirty="0" smtClean="0"/>
              <a:t>明らかに</a:t>
            </a:r>
            <a:endParaRPr lang="en-US" altLang="ja-JP" dirty="0" smtClean="0"/>
          </a:p>
        </p:txBody>
      </p:sp>
      <p:sp>
        <p:nvSpPr>
          <p:cNvPr id="17" name="テキスト ボックス 16"/>
          <p:cNvSpPr txBox="1"/>
          <p:nvPr/>
        </p:nvSpPr>
        <p:spPr>
          <a:xfrm>
            <a:off x="35496" y="2276872"/>
            <a:ext cx="3888432" cy="646331"/>
          </a:xfrm>
          <a:prstGeom prst="rect">
            <a:avLst/>
          </a:prstGeom>
          <a:noFill/>
        </p:spPr>
        <p:txBody>
          <a:bodyPr wrap="square" rtlCol="0">
            <a:spAutoFit/>
          </a:bodyPr>
          <a:lstStyle/>
          <a:p>
            <a:r>
              <a:rPr lang="ja-JP" altLang="en-US" dirty="0" smtClean="0"/>
              <a:t>　 次世代スパコンを代表とする</a:t>
            </a:r>
            <a:endParaRPr lang="en-US" altLang="ja-JP" dirty="0" smtClean="0"/>
          </a:p>
          <a:p>
            <a:r>
              <a:rPr lang="ja-JP" altLang="en-US" dirty="0" smtClean="0"/>
              <a:t>巨大な計算機資源が利用可能に</a:t>
            </a:r>
            <a:endParaRPr lang="en-US" altLang="ja-JP" dirty="0" smtClean="0"/>
          </a:p>
        </p:txBody>
      </p:sp>
      <p:sp>
        <p:nvSpPr>
          <p:cNvPr id="18" name="テキスト ボックス 17"/>
          <p:cNvSpPr txBox="1"/>
          <p:nvPr/>
        </p:nvSpPr>
        <p:spPr>
          <a:xfrm>
            <a:off x="5868144" y="2350621"/>
            <a:ext cx="3528392" cy="646331"/>
          </a:xfrm>
          <a:prstGeom prst="rect">
            <a:avLst/>
          </a:prstGeom>
          <a:noFill/>
        </p:spPr>
        <p:txBody>
          <a:bodyPr wrap="square" rtlCol="0">
            <a:spAutoFit/>
          </a:bodyPr>
          <a:lstStyle/>
          <a:p>
            <a:r>
              <a:rPr lang="ja-JP" altLang="en-US" u="sng" dirty="0" smtClean="0"/>
              <a:t>手法開発はシミュレーションの</a:t>
            </a:r>
            <a:r>
              <a:rPr lang="ja-JP" altLang="en-US" dirty="0" smtClean="0"/>
              <a:t>　</a:t>
            </a:r>
            <a:endParaRPr lang="en-US" altLang="ja-JP" dirty="0" smtClean="0"/>
          </a:p>
          <a:p>
            <a:r>
              <a:rPr lang="ja-JP" altLang="en-US" dirty="0"/>
              <a:t>　</a:t>
            </a:r>
            <a:r>
              <a:rPr lang="ja-JP" altLang="en-US" dirty="0" smtClean="0"/>
              <a:t>　　 </a:t>
            </a:r>
            <a:r>
              <a:rPr lang="ja-JP" altLang="en-US" u="sng" dirty="0" smtClean="0"/>
              <a:t>発展に必要不可欠</a:t>
            </a:r>
            <a:endParaRPr lang="en-US" altLang="ja-JP" u="sng" dirty="0" smtClean="0"/>
          </a:p>
        </p:txBody>
      </p:sp>
      <p:sp>
        <p:nvSpPr>
          <p:cNvPr id="19" name="テキスト ボックス 18"/>
          <p:cNvSpPr txBox="1"/>
          <p:nvPr/>
        </p:nvSpPr>
        <p:spPr>
          <a:xfrm>
            <a:off x="6300192" y="4654877"/>
            <a:ext cx="3528392" cy="923330"/>
          </a:xfrm>
          <a:prstGeom prst="rect">
            <a:avLst/>
          </a:prstGeom>
          <a:noFill/>
        </p:spPr>
        <p:txBody>
          <a:bodyPr wrap="square" rtlCol="0">
            <a:spAutoFit/>
          </a:bodyPr>
          <a:lstStyle/>
          <a:p>
            <a:r>
              <a:rPr lang="ja-JP" altLang="en-US" dirty="0" smtClean="0">
                <a:solidFill>
                  <a:srgbClr val="FF0000"/>
                </a:solidFill>
              </a:rPr>
              <a:t>生体分子を理解するために</a:t>
            </a:r>
            <a:endParaRPr lang="en-US" altLang="ja-JP" dirty="0" smtClean="0">
              <a:solidFill>
                <a:srgbClr val="FF0000"/>
              </a:solidFill>
            </a:endParaRPr>
          </a:p>
          <a:p>
            <a:r>
              <a:rPr lang="ja-JP" altLang="en-US" dirty="0" smtClean="0">
                <a:solidFill>
                  <a:srgbClr val="FF0000"/>
                </a:solidFill>
              </a:rPr>
              <a:t>必要な自由エネルギー地形</a:t>
            </a:r>
            <a:endParaRPr lang="en-US" altLang="ja-JP" dirty="0" smtClean="0">
              <a:solidFill>
                <a:srgbClr val="FF0000"/>
              </a:solidFill>
            </a:endParaRPr>
          </a:p>
          <a:p>
            <a:r>
              <a:rPr lang="ja-JP" altLang="en-US" dirty="0" smtClean="0">
                <a:solidFill>
                  <a:srgbClr val="FF0000"/>
                </a:solidFill>
              </a:rPr>
              <a:t>計算手法を開発</a:t>
            </a:r>
            <a:endParaRPr lang="en-US" altLang="ja-JP" dirty="0" smtClean="0">
              <a:solidFill>
                <a:srgbClr val="FF0000"/>
              </a:solidFill>
            </a:endParaRPr>
          </a:p>
        </p:txBody>
      </p:sp>
      <p:cxnSp>
        <p:nvCxnSpPr>
          <p:cNvPr id="20" name="直線矢印コネクタ 19"/>
          <p:cNvCxnSpPr/>
          <p:nvPr/>
        </p:nvCxnSpPr>
        <p:spPr bwMode="auto">
          <a:xfrm rot="5400000" flipH="1" flipV="1">
            <a:off x="7334861" y="4338547"/>
            <a:ext cx="386351" cy="741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323528" y="4654877"/>
            <a:ext cx="3528392" cy="646331"/>
          </a:xfrm>
          <a:prstGeom prst="rect">
            <a:avLst/>
          </a:prstGeom>
          <a:noFill/>
        </p:spPr>
        <p:txBody>
          <a:bodyPr wrap="square" rtlCol="0">
            <a:spAutoFit/>
          </a:bodyPr>
          <a:lstStyle/>
          <a:p>
            <a:r>
              <a:rPr lang="ja-JP" altLang="en-US" dirty="0" smtClean="0">
                <a:solidFill>
                  <a:srgbClr val="FF0000"/>
                </a:solidFill>
              </a:rPr>
              <a:t>いかに有効に計算機</a:t>
            </a:r>
            <a:endParaRPr lang="en-US" altLang="ja-JP" dirty="0" smtClean="0">
              <a:solidFill>
                <a:srgbClr val="FF0000"/>
              </a:solidFill>
            </a:endParaRPr>
          </a:p>
          <a:p>
            <a:r>
              <a:rPr lang="ja-JP" altLang="en-US" dirty="0" smtClean="0">
                <a:solidFill>
                  <a:srgbClr val="FF0000"/>
                </a:solidFill>
              </a:rPr>
              <a:t>       を利用するか</a:t>
            </a:r>
            <a:endParaRPr lang="en-US" altLang="ja-JP" dirty="0" smtClean="0">
              <a:solidFill>
                <a:srgbClr val="FF0000"/>
              </a:solidFill>
            </a:endParaRPr>
          </a:p>
        </p:txBody>
      </p:sp>
      <p:cxnSp>
        <p:nvCxnSpPr>
          <p:cNvPr id="23" name="直線矢印コネクタ 22"/>
          <p:cNvCxnSpPr/>
          <p:nvPr/>
        </p:nvCxnSpPr>
        <p:spPr bwMode="auto">
          <a:xfrm rot="5400000" flipH="1" flipV="1">
            <a:off x="1358197" y="4338547"/>
            <a:ext cx="386351" cy="741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スライド番号プレースホルダ 20"/>
          <p:cNvSpPr>
            <a:spLocks noGrp="1"/>
          </p:cNvSpPr>
          <p:nvPr>
            <p:ph type="sldNum" sz="quarter" idx="12"/>
          </p:nvPr>
        </p:nvSpPr>
        <p:spPr/>
        <p:txBody>
          <a:bodyPr/>
          <a:lstStyle/>
          <a:p>
            <a:fld id="{1B2C0A51-D84E-4795-97CC-5D1960B01346}" type="slidenum">
              <a:rPr lang="ja-JP" altLang="en-US" smtClean="0"/>
              <a:pPr/>
              <a:t>5</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cstate="print"/>
          <a:srcRect l="40556" t="26460" r="41332" b="21881"/>
          <a:stretch>
            <a:fillRect/>
          </a:stretch>
        </p:blipFill>
        <p:spPr bwMode="auto">
          <a:xfrm>
            <a:off x="1547664" y="3225499"/>
            <a:ext cx="720080" cy="1283621"/>
          </a:xfrm>
          <a:prstGeom prst="rect">
            <a:avLst/>
          </a:prstGeom>
          <a:noFill/>
          <a:ln w="9525">
            <a:noFill/>
            <a:miter lim="800000"/>
            <a:headEnd/>
            <a:tailEnd/>
          </a:ln>
        </p:spPr>
      </p:pic>
      <p:sp>
        <p:nvSpPr>
          <p:cNvPr id="12291" name="コンテンツ プレースホルダ 2"/>
          <p:cNvSpPr>
            <a:spLocks noGrp="1"/>
          </p:cNvSpPr>
          <p:nvPr>
            <p:ph idx="1"/>
          </p:nvPr>
        </p:nvSpPr>
        <p:spPr>
          <a:xfrm>
            <a:off x="142844" y="1714500"/>
            <a:ext cx="9472612" cy="4500563"/>
          </a:xfrm>
        </p:spPr>
        <p:txBody>
          <a:bodyPr/>
          <a:lstStyle/>
          <a:p>
            <a:r>
              <a:rPr lang="ja-JP" altLang="en-US" dirty="0" smtClean="0"/>
              <a:t>生体分子の</a:t>
            </a:r>
            <a:r>
              <a:rPr lang="ja-JP" altLang="en-US" u="sng" dirty="0" smtClean="0">
                <a:solidFill>
                  <a:srgbClr val="0000FF"/>
                </a:solidFill>
              </a:rPr>
              <a:t>特徴的な立体構造変化</a:t>
            </a:r>
            <a:r>
              <a:rPr lang="ja-JP" altLang="en-US" dirty="0" smtClean="0"/>
              <a:t>を表す</a:t>
            </a:r>
            <a:endParaRPr lang="en-US" altLang="ja-JP" dirty="0" smtClean="0"/>
          </a:p>
          <a:p>
            <a:pPr>
              <a:buFont typeface="Arial" pitchFamily="34" charset="0"/>
              <a:buNone/>
            </a:pPr>
            <a:r>
              <a:rPr lang="ja-JP" altLang="en-US" dirty="0" smtClean="0">
                <a:solidFill>
                  <a:srgbClr val="0000FF"/>
                </a:solidFill>
              </a:rPr>
              <a:t>　</a:t>
            </a:r>
            <a:r>
              <a:rPr lang="ja-JP" altLang="en-US" u="sng" dirty="0" smtClean="0">
                <a:solidFill>
                  <a:srgbClr val="FF0000"/>
                </a:solidFill>
              </a:rPr>
              <a:t>反応座標</a:t>
            </a:r>
            <a:r>
              <a:rPr lang="ja-JP" altLang="en-US" dirty="0" smtClean="0"/>
              <a:t>に対する自由エネルギー変化</a:t>
            </a:r>
          </a:p>
          <a:p>
            <a:endParaRPr lang="ja-JP" altLang="en-US" dirty="0" smtClean="0"/>
          </a:p>
        </p:txBody>
      </p:sp>
      <p:sp>
        <p:nvSpPr>
          <p:cNvPr id="8194" name="タイトル 1"/>
          <p:cNvSpPr>
            <a:spLocks noGrp="1"/>
          </p:cNvSpPr>
          <p:nvPr>
            <p:ph type="title"/>
          </p:nvPr>
        </p:nvSpPr>
        <p:spPr>
          <a:xfrm>
            <a:off x="457200" y="357188"/>
            <a:ext cx="8229600" cy="1143000"/>
          </a:xfrm>
        </p:spPr>
        <p:txBody>
          <a:bodyPr rtlCol="0">
            <a:normAutofit fontScale="90000"/>
          </a:bodyPr>
          <a:lstStyle/>
          <a:p>
            <a:pPr fontAlgn="auto">
              <a:spcAft>
                <a:spcPts val="0"/>
              </a:spcAft>
              <a:defRPr/>
            </a:pPr>
            <a:r>
              <a:rPr lang="ja-JP" altLang="en-US" sz="4000" dirty="0" smtClean="0"/>
              <a:t>生体分子における</a:t>
            </a:r>
            <a:r>
              <a:rPr lang="en-US" altLang="ja-JP" sz="4000" dirty="0" smtClean="0"/>
              <a:t/>
            </a:r>
            <a:br>
              <a:rPr lang="en-US" altLang="ja-JP" sz="4000" dirty="0" smtClean="0"/>
            </a:br>
            <a:r>
              <a:rPr lang="ja-JP" altLang="en-US" sz="4000" dirty="0" smtClean="0"/>
              <a:t>自由エネルギー地形</a:t>
            </a:r>
          </a:p>
        </p:txBody>
      </p:sp>
      <p:sp>
        <p:nvSpPr>
          <p:cNvPr id="12307" name="Freeform 14"/>
          <p:cNvSpPr>
            <a:spLocks/>
          </p:cNvSpPr>
          <p:nvPr/>
        </p:nvSpPr>
        <p:spPr bwMode="auto">
          <a:xfrm>
            <a:off x="1581647" y="4152900"/>
            <a:ext cx="3001962" cy="1930400"/>
          </a:xfrm>
          <a:custGeom>
            <a:avLst/>
            <a:gdLst>
              <a:gd name="T0" fmla="*/ 0 w 1406"/>
              <a:gd name="T1" fmla="*/ 0 h 990"/>
              <a:gd name="T2" fmla="*/ 2147483647 w 1406"/>
              <a:gd name="T3" fmla="*/ 2147483647 h 990"/>
              <a:gd name="T4" fmla="*/ 2147483647 w 1406"/>
              <a:gd name="T5" fmla="*/ 2147483647 h 990"/>
              <a:gd name="T6" fmla="*/ 2147483647 w 1406"/>
              <a:gd name="T7" fmla="*/ 2147483647 h 990"/>
              <a:gd name="T8" fmla="*/ 2147483647 w 1406"/>
              <a:gd name="T9" fmla="*/ 2147483647 h 990"/>
              <a:gd name="T10" fmla="*/ 2147483647 w 1406"/>
              <a:gd name="T11" fmla="*/ 2147483647 h 990"/>
              <a:gd name="T12" fmla="*/ 2147483647 w 1406"/>
              <a:gd name="T13" fmla="*/ 2147483647 h 990"/>
              <a:gd name="T14" fmla="*/ 2147483647 w 1406"/>
              <a:gd name="T15" fmla="*/ 2147483647 h 990"/>
              <a:gd name="T16" fmla="*/ 2147483647 w 1406"/>
              <a:gd name="T17" fmla="*/ 2147483647 h 990"/>
              <a:gd name="T18" fmla="*/ 2147483647 w 1406"/>
              <a:gd name="T19" fmla="*/ 2147483647 h 990"/>
              <a:gd name="T20" fmla="*/ 2147483647 w 1406"/>
              <a:gd name="T21" fmla="*/ 2147483647 h 990"/>
              <a:gd name="T22" fmla="*/ 2147483647 w 1406"/>
              <a:gd name="T23" fmla="*/ 2147483647 h 990"/>
              <a:gd name="T24" fmla="*/ 2147483647 w 1406"/>
              <a:gd name="T25" fmla="*/ 2147483647 h 990"/>
              <a:gd name="T26" fmla="*/ 2147483647 w 1406"/>
              <a:gd name="T27" fmla="*/ 2147483647 h 990"/>
              <a:gd name="T28" fmla="*/ 2147483647 w 1406"/>
              <a:gd name="T29" fmla="*/ 2147483647 h 990"/>
              <a:gd name="T30" fmla="*/ 2147483647 w 1406"/>
              <a:gd name="T31" fmla="*/ 2147483647 h 9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6"/>
              <a:gd name="T49" fmla="*/ 0 h 990"/>
              <a:gd name="T50" fmla="*/ 1406 w 1406"/>
              <a:gd name="T51" fmla="*/ 990 h 9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6" h="990">
                <a:moveTo>
                  <a:pt x="0" y="0"/>
                </a:moveTo>
                <a:cubicBezTo>
                  <a:pt x="26" y="211"/>
                  <a:pt x="53" y="423"/>
                  <a:pt x="91" y="453"/>
                </a:cubicBezTo>
                <a:cubicBezTo>
                  <a:pt x="129" y="483"/>
                  <a:pt x="197" y="121"/>
                  <a:pt x="227" y="181"/>
                </a:cubicBezTo>
                <a:cubicBezTo>
                  <a:pt x="257" y="241"/>
                  <a:pt x="242" y="778"/>
                  <a:pt x="272" y="816"/>
                </a:cubicBezTo>
                <a:cubicBezTo>
                  <a:pt x="302" y="854"/>
                  <a:pt x="370" y="385"/>
                  <a:pt x="408" y="408"/>
                </a:cubicBezTo>
                <a:cubicBezTo>
                  <a:pt x="446" y="431"/>
                  <a:pt x="469" y="945"/>
                  <a:pt x="499" y="952"/>
                </a:cubicBezTo>
                <a:cubicBezTo>
                  <a:pt x="529" y="959"/>
                  <a:pt x="552" y="483"/>
                  <a:pt x="590" y="453"/>
                </a:cubicBezTo>
                <a:cubicBezTo>
                  <a:pt x="628" y="423"/>
                  <a:pt x="688" y="763"/>
                  <a:pt x="726" y="771"/>
                </a:cubicBezTo>
                <a:cubicBezTo>
                  <a:pt x="764" y="779"/>
                  <a:pt x="787" y="514"/>
                  <a:pt x="817" y="499"/>
                </a:cubicBezTo>
                <a:cubicBezTo>
                  <a:pt x="847" y="484"/>
                  <a:pt x="884" y="688"/>
                  <a:pt x="907" y="680"/>
                </a:cubicBezTo>
                <a:cubicBezTo>
                  <a:pt x="930" y="672"/>
                  <a:pt x="938" y="536"/>
                  <a:pt x="953" y="453"/>
                </a:cubicBezTo>
                <a:cubicBezTo>
                  <a:pt x="968" y="370"/>
                  <a:pt x="968" y="98"/>
                  <a:pt x="998" y="181"/>
                </a:cubicBezTo>
                <a:cubicBezTo>
                  <a:pt x="1028" y="264"/>
                  <a:pt x="1104" y="914"/>
                  <a:pt x="1134" y="952"/>
                </a:cubicBezTo>
                <a:cubicBezTo>
                  <a:pt x="1164" y="990"/>
                  <a:pt x="1149" y="461"/>
                  <a:pt x="1179" y="408"/>
                </a:cubicBezTo>
                <a:cubicBezTo>
                  <a:pt x="1209" y="355"/>
                  <a:pt x="1277" y="688"/>
                  <a:pt x="1315" y="635"/>
                </a:cubicBezTo>
                <a:cubicBezTo>
                  <a:pt x="1353" y="582"/>
                  <a:pt x="1379" y="336"/>
                  <a:pt x="1406" y="90"/>
                </a:cubicBezTo>
              </a:path>
            </a:pathLst>
          </a:custGeom>
          <a:noFill/>
          <a:ln w="31750">
            <a:solidFill>
              <a:srgbClr val="0000FF"/>
            </a:solidFill>
            <a:round/>
            <a:headEnd/>
            <a:tailEnd/>
          </a:ln>
        </p:spPr>
        <p:txBody>
          <a:bodyPr/>
          <a:lstStyle/>
          <a:p>
            <a:endParaRPr lang="ja-JP" altLang="en-US"/>
          </a:p>
        </p:txBody>
      </p:sp>
      <p:cxnSp>
        <p:nvCxnSpPr>
          <p:cNvPr id="7" name="直線矢印コネクタ 6"/>
          <p:cNvCxnSpPr/>
          <p:nvPr/>
        </p:nvCxnSpPr>
        <p:spPr>
          <a:xfrm>
            <a:off x="1081584" y="6296025"/>
            <a:ext cx="4002088"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rot="16200000" flipV="1">
            <a:off x="-161428" y="5073650"/>
            <a:ext cx="2867025" cy="95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310" name="テキスト ボックス 12"/>
          <p:cNvSpPr txBox="1">
            <a:spLocks noChangeArrowheads="1"/>
          </p:cNvSpPr>
          <p:nvPr/>
        </p:nvSpPr>
        <p:spPr bwMode="auto">
          <a:xfrm>
            <a:off x="2403972" y="6308725"/>
            <a:ext cx="1098550" cy="366713"/>
          </a:xfrm>
          <a:prstGeom prst="rect">
            <a:avLst/>
          </a:prstGeom>
          <a:noFill/>
          <a:ln w="9525">
            <a:noFill/>
            <a:miter lim="800000"/>
            <a:headEnd/>
            <a:tailEnd/>
          </a:ln>
        </p:spPr>
        <p:txBody>
          <a:bodyPr wrap="none">
            <a:spAutoFit/>
          </a:bodyPr>
          <a:lstStyle/>
          <a:p>
            <a:r>
              <a:rPr lang="ja-JP" altLang="en-US">
                <a:latin typeface="Calibri" pitchFamily="34" charset="0"/>
              </a:rPr>
              <a:t>反応座標</a:t>
            </a:r>
          </a:p>
        </p:txBody>
      </p:sp>
      <p:sp>
        <p:nvSpPr>
          <p:cNvPr id="12311" name="テキスト ボックス 14"/>
          <p:cNvSpPr txBox="1">
            <a:spLocks noChangeArrowheads="1"/>
          </p:cNvSpPr>
          <p:nvPr/>
        </p:nvSpPr>
        <p:spPr bwMode="auto">
          <a:xfrm rot="-5400000">
            <a:off x="-81259" y="4842668"/>
            <a:ext cx="2184400" cy="366713"/>
          </a:xfrm>
          <a:prstGeom prst="rect">
            <a:avLst/>
          </a:prstGeom>
          <a:noFill/>
          <a:ln w="9525">
            <a:noFill/>
            <a:miter lim="800000"/>
            <a:headEnd/>
            <a:tailEnd/>
          </a:ln>
        </p:spPr>
        <p:txBody>
          <a:bodyPr wrap="none">
            <a:spAutoFit/>
          </a:bodyPr>
          <a:lstStyle/>
          <a:p>
            <a:r>
              <a:rPr lang="ja-JP" altLang="en-US">
                <a:latin typeface="Calibri" pitchFamily="34" charset="0"/>
              </a:rPr>
              <a:t>自由エネルギー変化</a:t>
            </a:r>
          </a:p>
        </p:txBody>
      </p:sp>
      <p:sp>
        <p:nvSpPr>
          <p:cNvPr id="12295" name="テキスト ボックス 14"/>
          <p:cNvSpPr txBox="1">
            <a:spLocks noChangeArrowheads="1"/>
          </p:cNvSpPr>
          <p:nvPr/>
        </p:nvSpPr>
        <p:spPr bwMode="auto">
          <a:xfrm>
            <a:off x="1547664" y="2928938"/>
            <a:ext cx="1157689" cy="369332"/>
          </a:xfrm>
          <a:prstGeom prst="rect">
            <a:avLst/>
          </a:prstGeom>
          <a:noFill/>
          <a:ln w="9525">
            <a:noFill/>
            <a:miter lim="800000"/>
            <a:headEnd/>
            <a:tailEnd/>
          </a:ln>
        </p:spPr>
        <p:txBody>
          <a:bodyPr wrap="none">
            <a:spAutoFit/>
          </a:bodyPr>
          <a:lstStyle/>
          <a:p>
            <a:r>
              <a:rPr lang="en-US" altLang="ja-JP" dirty="0" smtClean="0">
                <a:latin typeface="Calibri" pitchFamily="34" charset="0"/>
              </a:rPr>
              <a:t>Open</a:t>
            </a:r>
            <a:r>
              <a:rPr lang="ja-JP" altLang="en-US" dirty="0" smtClean="0">
                <a:latin typeface="Calibri" pitchFamily="34" charset="0"/>
              </a:rPr>
              <a:t>構造</a:t>
            </a:r>
            <a:endParaRPr lang="ja-JP" altLang="en-US" dirty="0">
              <a:latin typeface="Calibri" pitchFamily="34" charset="0"/>
            </a:endParaRPr>
          </a:p>
        </p:txBody>
      </p:sp>
      <p:sp>
        <p:nvSpPr>
          <p:cNvPr id="12296" name="テキスト ボックス 15"/>
          <p:cNvSpPr txBox="1">
            <a:spLocks noChangeArrowheads="1"/>
          </p:cNvSpPr>
          <p:nvPr/>
        </p:nvSpPr>
        <p:spPr bwMode="auto">
          <a:xfrm>
            <a:off x="3566342" y="2928938"/>
            <a:ext cx="1149674" cy="369332"/>
          </a:xfrm>
          <a:prstGeom prst="rect">
            <a:avLst/>
          </a:prstGeom>
          <a:noFill/>
          <a:ln w="9525">
            <a:noFill/>
            <a:miter lim="800000"/>
            <a:headEnd/>
            <a:tailEnd/>
          </a:ln>
        </p:spPr>
        <p:txBody>
          <a:bodyPr wrap="none">
            <a:spAutoFit/>
          </a:bodyPr>
          <a:lstStyle/>
          <a:p>
            <a:r>
              <a:rPr lang="en-US" altLang="ja-JP" dirty="0" smtClean="0">
                <a:latin typeface="Calibri" pitchFamily="34" charset="0"/>
              </a:rPr>
              <a:t>Close</a:t>
            </a:r>
            <a:r>
              <a:rPr lang="ja-JP" altLang="en-US" dirty="0" smtClean="0">
                <a:latin typeface="Calibri" pitchFamily="34" charset="0"/>
              </a:rPr>
              <a:t>構造</a:t>
            </a:r>
            <a:endParaRPr lang="ja-JP" altLang="en-US" dirty="0">
              <a:latin typeface="Calibri" pitchFamily="34" charset="0"/>
            </a:endParaRPr>
          </a:p>
        </p:txBody>
      </p:sp>
      <p:grpSp>
        <p:nvGrpSpPr>
          <p:cNvPr id="2" name="グループ化 27"/>
          <p:cNvGrpSpPr>
            <a:grpSpLocks/>
          </p:cNvGrpSpPr>
          <p:nvPr/>
        </p:nvGrpSpPr>
        <p:grpSpPr bwMode="auto">
          <a:xfrm rot="3097751">
            <a:off x="2019796" y="3643313"/>
            <a:ext cx="430213" cy="509588"/>
            <a:chOff x="1071538" y="4419608"/>
            <a:chExt cx="430216" cy="509590"/>
          </a:xfrm>
        </p:grpSpPr>
        <p:cxnSp>
          <p:nvCxnSpPr>
            <p:cNvPr id="21" name="直線矢印コネクタ 20"/>
            <p:cNvCxnSpPr/>
            <p:nvPr/>
          </p:nvCxnSpPr>
          <p:spPr>
            <a:xfrm rot="5400000">
              <a:off x="1429369" y="4712569"/>
              <a:ext cx="142876"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rot="10800000">
              <a:off x="1132694" y="4418754"/>
              <a:ext cx="152401" cy="9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円弧 24"/>
            <p:cNvSpPr/>
            <p:nvPr/>
          </p:nvSpPr>
          <p:spPr>
            <a:xfrm>
              <a:off x="1071242" y="4429582"/>
              <a:ext cx="428628" cy="50006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grpSp>
      <p:cxnSp>
        <p:nvCxnSpPr>
          <p:cNvPr id="34" name="直線矢印コネクタ 33"/>
          <p:cNvCxnSpPr/>
          <p:nvPr/>
        </p:nvCxnSpPr>
        <p:spPr>
          <a:xfrm flipV="1">
            <a:off x="2567484" y="3933056"/>
            <a:ext cx="1071563" cy="14288"/>
          </a:xfrm>
          <a:prstGeom prst="straightConnector1">
            <a:avLst/>
          </a:prstGeom>
          <a:ln w="28575">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686974" y="3789040"/>
            <a:ext cx="4493538" cy="2215991"/>
          </a:xfrm>
          <a:prstGeom prst="rect">
            <a:avLst/>
          </a:prstGeom>
          <a:noFill/>
        </p:spPr>
        <p:txBody>
          <a:bodyPr wrap="none" rtlCol="0">
            <a:spAutoFit/>
          </a:bodyPr>
          <a:lstStyle/>
          <a:p>
            <a:r>
              <a:rPr lang="ja-JP" altLang="en-US" sz="2400" dirty="0" smtClean="0"/>
              <a:t>自由エネルギー地形は、</a:t>
            </a:r>
            <a:endParaRPr lang="en-US" altLang="ja-JP" sz="2400" dirty="0" smtClean="0"/>
          </a:p>
          <a:p>
            <a:r>
              <a:rPr kumimoji="1" lang="ja-JP" altLang="en-US" sz="2400" dirty="0" smtClean="0"/>
              <a:t>機能に関わる生体分子の</a:t>
            </a:r>
            <a:endParaRPr kumimoji="1" lang="en-US" altLang="ja-JP" sz="2400" dirty="0" smtClean="0"/>
          </a:p>
          <a:p>
            <a:r>
              <a:rPr kumimoji="1" lang="ja-JP" altLang="en-US" sz="2400" dirty="0" smtClean="0"/>
              <a:t>立体構造変化やフォールディング</a:t>
            </a:r>
            <a:endParaRPr kumimoji="1" lang="en-US" altLang="ja-JP" sz="2400" dirty="0" smtClean="0"/>
          </a:p>
          <a:p>
            <a:r>
              <a:rPr kumimoji="1" lang="ja-JP" altLang="en-US" sz="2400" dirty="0" smtClean="0"/>
              <a:t>を理解する上で</a:t>
            </a:r>
            <a:endParaRPr kumimoji="1" lang="en-US" altLang="ja-JP" sz="2400" dirty="0" smtClean="0"/>
          </a:p>
          <a:p>
            <a:r>
              <a:rPr lang="ja-JP" altLang="en-US" sz="2400" dirty="0" smtClean="0"/>
              <a:t>役立つ重要な指標の１つ</a:t>
            </a:r>
            <a:endParaRPr lang="en-US" altLang="ja-JP" sz="2400" dirty="0" smtClean="0"/>
          </a:p>
          <a:p>
            <a:endParaRPr kumimoji="1" lang="ja-JP" altLang="en-US" dirty="0"/>
          </a:p>
        </p:txBody>
      </p:sp>
      <p:pic>
        <p:nvPicPr>
          <p:cNvPr id="25602" name="Picture 2"/>
          <p:cNvPicPr>
            <a:picLocks noChangeAspect="1" noChangeArrowheads="1"/>
          </p:cNvPicPr>
          <p:nvPr/>
        </p:nvPicPr>
        <p:blipFill>
          <a:blip r:embed="rId4" cstate="print"/>
          <a:srcRect l="39175" t="28979" r="39563" b="23141"/>
          <a:stretch>
            <a:fillRect/>
          </a:stretch>
        </p:blipFill>
        <p:spPr bwMode="auto">
          <a:xfrm>
            <a:off x="3707904" y="3284984"/>
            <a:ext cx="818617" cy="1152128"/>
          </a:xfrm>
          <a:prstGeom prst="rect">
            <a:avLst/>
          </a:prstGeom>
          <a:noFill/>
          <a:ln w="9525">
            <a:noFill/>
            <a:miter lim="800000"/>
            <a:headEnd/>
            <a:tailEnd/>
          </a:ln>
        </p:spPr>
      </p:pic>
      <p:sp>
        <p:nvSpPr>
          <p:cNvPr id="20" name="スライド番号プレースホルダ 19"/>
          <p:cNvSpPr>
            <a:spLocks noGrp="1"/>
          </p:cNvSpPr>
          <p:nvPr>
            <p:ph type="sldNum" sz="quarter" idx="12"/>
          </p:nvPr>
        </p:nvSpPr>
        <p:spPr/>
        <p:txBody>
          <a:bodyPr/>
          <a:lstStyle/>
          <a:p>
            <a:fld id="{1B2C0A51-D84E-4795-97CC-5D1960B01346}" type="slidenum">
              <a:rPr lang="ja-JP" altLang="en-US" smtClean="0"/>
              <a:pPr/>
              <a:t>6</a:t>
            </a:fld>
            <a:endParaRPr lang="ja-JP"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4" cstate="print"/>
          <a:srcRect l="35437" t="25830" r="38576" b="21881"/>
          <a:stretch>
            <a:fillRect/>
          </a:stretch>
        </p:blipFill>
        <p:spPr bwMode="auto">
          <a:xfrm rot="21072477">
            <a:off x="1036476" y="1734125"/>
            <a:ext cx="1525650" cy="1918621"/>
          </a:xfrm>
          <a:prstGeom prst="rect">
            <a:avLst/>
          </a:prstGeom>
          <a:noFill/>
          <a:ln w="9525">
            <a:noFill/>
            <a:miter lim="800000"/>
            <a:headEnd/>
            <a:tailEnd/>
          </a:ln>
        </p:spPr>
      </p:pic>
      <p:sp>
        <p:nvSpPr>
          <p:cNvPr id="2" name="タイトル 1"/>
          <p:cNvSpPr>
            <a:spLocks noGrp="1"/>
          </p:cNvSpPr>
          <p:nvPr>
            <p:ph type="title"/>
          </p:nvPr>
        </p:nvSpPr>
        <p:spPr>
          <a:xfrm>
            <a:off x="385192" y="274638"/>
            <a:ext cx="8507288" cy="1138138"/>
          </a:xfrm>
        </p:spPr>
        <p:txBody>
          <a:bodyPr>
            <a:normAutofit/>
          </a:bodyPr>
          <a:lstStyle/>
          <a:p>
            <a:r>
              <a:rPr kumimoji="1" lang="ja-JP" altLang="en-US" dirty="0" smtClean="0"/>
              <a:t>生体分子シミュレーション</a:t>
            </a:r>
            <a:endParaRPr kumimoji="1" lang="ja-JP" altLang="en-US" dirty="0"/>
          </a:p>
        </p:txBody>
      </p:sp>
      <p:sp>
        <p:nvSpPr>
          <p:cNvPr id="8" name="テキスト ボックス 4"/>
          <p:cNvSpPr txBox="1">
            <a:spLocks noChangeArrowheads="1"/>
          </p:cNvSpPr>
          <p:nvPr/>
        </p:nvSpPr>
        <p:spPr bwMode="auto">
          <a:xfrm>
            <a:off x="764507" y="3790781"/>
            <a:ext cx="2590774" cy="646331"/>
          </a:xfrm>
          <a:prstGeom prst="rect">
            <a:avLst/>
          </a:prstGeom>
          <a:noFill/>
          <a:ln w="9525">
            <a:noFill/>
            <a:miter lim="800000"/>
            <a:headEnd/>
            <a:tailEnd/>
          </a:ln>
        </p:spPr>
        <p:txBody>
          <a:bodyPr wrap="none">
            <a:spAutoFit/>
          </a:bodyPr>
          <a:lstStyle/>
          <a:p>
            <a:r>
              <a:rPr lang="ja-JP" altLang="en-US" dirty="0" smtClean="0">
                <a:latin typeface="Calibri" pitchFamily="34" charset="0"/>
              </a:rPr>
              <a:t>              初期構造</a:t>
            </a:r>
            <a:endParaRPr lang="en-US" altLang="ja-JP" dirty="0" smtClean="0">
              <a:latin typeface="Calibri" pitchFamily="34" charset="0"/>
            </a:endParaRPr>
          </a:p>
          <a:p>
            <a:r>
              <a:rPr lang="en-US" altLang="ja-JP" dirty="0" smtClean="0">
                <a:latin typeface="Calibri" pitchFamily="34" charset="0"/>
              </a:rPr>
              <a:t>(X</a:t>
            </a:r>
            <a:r>
              <a:rPr lang="ja-JP" altLang="en-US" dirty="0" smtClean="0">
                <a:latin typeface="Calibri" pitchFamily="34" charset="0"/>
              </a:rPr>
              <a:t>線結晶構造</a:t>
            </a:r>
            <a:r>
              <a:rPr lang="en-US" altLang="ja-JP" dirty="0" smtClean="0">
                <a:latin typeface="Calibri" pitchFamily="34" charset="0"/>
              </a:rPr>
              <a:t>,NMR</a:t>
            </a:r>
            <a:r>
              <a:rPr lang="ja-JP" altLang="en-US" dirty="0" smtClean="0">
                <a:latin typeface="Calibri" pitchFamily="34" charset="0"/>
              </a:rPr>
              <a:t>構造</a:t>
            </a:r>
            <a:r>
              <a:rPr lang="en-US" altLang="ja-JP" dirty="0" smtClean="0">
                <a:latin typeface="Calibri" pitchFamily="34" charset="0"/>
              </a:rPr>
              <a:t>)</a:t>
            </a:r>
            <a:endParaRPr lang="ja-JP" altLang="en-US" dirty="0">
              <a:latin typeface="Calibri" pitchFamily="34" charset="0"/>
            </a:endParaRPr>
          </a:p>
        </p:txBody>
      </p:sp>
      <p:sp>
        <p:nvSpPr>
          <p:cNvPr id="10" name="テキスト ボックス 8"/>
          <p:cNvSpPr txBox="1">
            <a:spLocks noChangeArrowheads="1"/>
          </p:cNvSpPr>
          <p:nvPr/>
        </p:nvSpPr>
        <p:spPr bwMode="auto">
          <a:xfrm>
            <a:off x="3294953" y="3227491"/>
            <a:ext cx="2573191" cy="646181"/>
          </a:xfrm>
          <a:prstGeom prst="rect">
            <a:avLst/>
          </a:prstGeom>
          <a:noFill/>
          <a:ln w="9525">
            <a:noFill/>
            <a:miter lim="800000"/>
            <a:headEnd/>
            <a:tailEnd/>
          </a:ln>
        </p:spPr>
        <p:txBody>
          <a:bodyPr wrap="none">
            <a:spAutoFit/>
          </a:bodyPr>
          <a:lstStyle/>
          <a:p>
            <a:r>
              <a:rPr lang="ja-JP" altLang="en-US" dirty="0">
                <a:latin typeface="Calibri" pitchFamily="34" charset="0"/>
              </a:rPr>
              <a:t>         </a:t>
            </a:r>
            <a:r>
              <a:rPr lang="ja-JP" altLang="en-US" u="sng" dirty="0">
                <a:solidFill>
                  <a:srgbClr val="0000FF"/>
                </a:solidFill>
                <a:latin typeface="Calibri" pitchFamily="34" charset="0"/>
              </a:rPr>
              <a:t>分子動力学法</a:t>
            </a:r>
            <a:endParaRPr lang="en-US" altLang="ja-JP" u="sng" dirty="0">
              <a:solidFill>
                <a:srgbClr val="0000FF"/>
              </a:solidFill>
              <a:latin typeface="Calibri" pitchFamily="34" charset="0"/>
            </a:endParaRPr>
          </a:p>
          <a:p>
            <a:r>
              <a:rPr lang="en-US" altLang="ja-JP" dirty="0">
                <a:solidFill>
                  <a:srgbClr val="0000FF"/>
                </a:solidFill>
                <a:latin typeface="Calibri" pitchFamily="34" charset="0"/>
              </a:rPr>
              <a:t>Molecular Dynamics(MD)</a:t>
            </a:r>
            <a:endParaRPr lang="ja-JP" altLang="en-US" dirty="0">
              <a:solidFill>
                <a:srgbClr val="0000FF"/>
              </a:solidFill>
              <a:latin typeface="Calibri" pitchFamily="34" charset="0"/>
            </a:endParaRPr>
          </a:p>
        </p:txBody>
      </p:sp>
      <p:graphicFrame>
        <p:nvGraphicFramePr>
          <p:cNvPr id="11" name="Object 1"/>
          <p:cNvGraphicFramePr>
            <a:graphicFrameLocks noChangeAspect="1"/>
          </p:cNvGraphicFramePr>
          <p:nvPr/>
        </p:nvGraphicFramePr>
        <p:xfrm>
          <a:off x="3863292" y="2402243"/>
          <a:ext cx="1428788" cy="857992"/>
        </p:xfrm>
        <a:graphic>
          <a:graphicData uri="http://schemas.openxmlformats.org/presentationml/2006/ole">
            <p:oleObj spid="_x0000_s3074" name="数式" r:id="rId5" imgW="698400" imgH="419040" progId="Equation.3">
              <p:embed/>
            </p:oleObj>
          </a:graphicData>
        </a:graphic>
      </p:graphicFrame>
      <p:sp>
        <p:nvSpPr>
          <p:cNvPr id="12" name="テキスト ボックス 11"/>
          <p:cNvSpPr txBox="1">
            <a:spLocks noChangeArrowheads="1"/>
          </p:cNvSpPr>
          <p:nvPr/>
        </p:nvSpPr>
        <p:spPr bwMode="auto">
          <a:xfrm>
            <a:off x="3851920" y="2105353"/>
            <a:ext cx="1338854" cy="369246"/>
          </a:xfrm>
          <a:prstGeom prst="rect">
            <a:avLst/>
          </a:prstGeom>
          <a:noFill/>
          <a:ln w="9525">
            <a:noFill/>
            <a:miter lim="800000"/>
            <a:headEnd/>
            <a:tailEnd/>
          </a:ln>
        </p:spPr>
        <p:txBody>
          <a:bodyPr wrap="none">
            <a:spAutoFit/>
          </a:bodyPr>
          <a:lstStyle/>
          <a:p>
            <a:r>
              <a:rPr lang="ja-JP" altLang="en-US" u="sng" dirty="0">
                <a:solidFill>
                  <a:srgbClr val="0000FF"/>
                </a:solidFill>
                <a:latin typeface="Calibri" pitchFamily="34" charset="0"/>
              </a:rPr>
              <a:t>運動方程式</a:t>
            </a:r>
          </a:p>
        </p:txBody>
      </p:sp>
      <p:sp>
        <p:nvSpPr>
          <p:cNvPr id="6" name="テキスト ボックス 15"/>
          <p:cNvSpPr txBox="1">
            <a:spLocks noChangeArrowheads="1"/>
          </p:cNvSpPr>
          <p:nvPr/>
        </p:nvSpPr>
        <p:spPr bwMode="auto">
          <a:xfrm>
            <a:off x="6698762" y="2474599"/>
            <a:ext cx="2031325" cy="646331"/>
          </a:xfrm>
          <a:prstGeom prst="rect">
            <a:avLst/>
          </a:prstGeom>
          <a:noFill/>
          <a:ln w="9525">
            <a:noFill/>
            <a:miter lim="800000"/>
            <a:headEnd/>
            <a:tailEnd/>
          </a:ln>
        </p:spPr>
        <p:txBody>
          <a:bodyPr wrap="none">
            <a:spAutoFit/>
          </a:bodyPr>
          <a:lstStyle/>
          <a:p>
            <a:r>
              <a:rPr lang="ja-JP" altLang="en-US" dirty="0" smtClean="0">
                <a:latin typeface="Calibri" pitchFamily="34" charset="0"/>
              </a:rPr>
              <a:t>原子座標の時系列</a:t>
            </a:r>
            <a:endParaRPr lang="en-US" altLang="ja-JP" dirty="0" smtClean="0">
              <a:latin typeface="Calibri" pitchFamily="34" charset="0"/>
            </a:endParaRPr>
          </a:p>
          <a:p>
            <a:r>
              <a:rPr lang="en-US" altLang="ja-JP" dirty="0" smtClean="0">
                <a:latin typeface="Calibri" pitchFamily="34" charset="0"/>
              </a:rPr>
              <a:t>     </a:t>
            </a:r>
            <a:r>
              <a:rPr lang="ja-JP" altLang="en-US" dirty="0" smtClean="0">
                <a:latin typeface="Calibri" pitchFamily="34" charset="0"/>
              </a:rPr>
              <a:t>アンサンブル</a:t>
            </a:r>
            <a:endParaRPr lang="ja-JP" altLang="en-US" dirty="0">
              <a:latin typeface="Calibri" pitchFamily="34" charset="0"/>
            </a:endParaRPr>
          </a:p>
        </p:txBody>
      </p:sp>
      <p:sp>
        <p:nvSpPr>
          <p:cNvPr id="14" name="角丸四角形 13"/>
          <p:cNvSpPr/>
          <p:nvPr/>
        </p:nvSpPr>
        <p:spPr>
          <a:xfrm>
            <a:off x="2642618" y="2219379"/>
            <a:ext cx="928687" cy="42862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ja-JP" altLang="en-US" b="1" dirty="0">
                <a:solidFill>
                  <a:srgbClr val="000000"/>
                </a:solidFill>
              </a:rPr>
              <a:t>  入力</a:t>
            </a:r>
            <a:endParaRPr lang="en-US" altLang="ja-JP" b="1" dirty="0">
              <a:solidFill>
                <a:srgbClr val="000000"/>
              </a:solidFill>
            </a:endParaRPr>
          </a:p>
        </p:txBody>
      </p:sp>
      <p:sp>
        <p:nvSpPr>
          <p:cNvPr id="15" name="角丸四角形 14"/>
          <p:cNvSpPr/>
          <p:nvPr/>
        </p:nvSpPr>
        <p:spPr>
          <a:xfrm>
            <a:off x="5515521" y="2219379"/>
            <a:ext cx="928687" cy="42862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ja-JP" altLang="en-US" b="1" dirty="0">
                <a:solidFill>
                  <a:srgbClr val="000000"/>
                </a:solidFill>
              </a:rPr>
              <a:t>  出力</a:t>
            </a:r>
            <a:endParaRPr lang="en-US" altLang="ja-JP" b="1" dirty="0">
              <a:solidFill>
                <a:srgbClr val="000000"/>
              </a:solidFill>
            </a:endParaRPr>
          </a:p>
        </p:txBody>
      </p:sp>
      <p:sp>
        <p:nvSpPr>
          <p:cNvPr id="16" name="テキスト ボックス 15"/>
          <p:cNvSpPr txBox="1"/>
          <p:nvPr/>
        </p:nvSpPr>
        <p:spPr>
          <a:xfrm>
            <a:off x="1547664" y="5879013"/>
            <a:ext cx="6330579" cy="646331"/>
          </a:xfrm>
          <a:prstGeom prst="rect">
            <a:avLst/>
          </a:prstGeom>
          <a:noFill/>
        </p:spPr>
        <p:txBody>
          <a:bodyPr wrap="none" rtlCol="0">
            <a:spAutoFit/>
          </a:bodyPr>
          <a:lstStyle/>
          <a:p>
            <a:r>
              <a:rPr lang="ja-JP" altLang="en-US" dirty="0" smtClean="0">
                <a:latin typeface="MS 明朝"/>
              </a:rPr>
              <a:t>☆</a:t>
            </a:r>
            <a:r>
              <a:rPr lang="ja-JP" altLang="en-US" dirty="0" smtClean="0"/>
              <a:t>生体分子のダイナミクスを原子レベルの分解能で観察可能</a:t>
            </a:r>
            <a:endParaRPr lang="en-US" altLang="ja-JP" dirty="0" smtClean="0"/>
          </a:p>
          <a:p>
            <a:r>
              <a:rPr kumimoji="1" lang="ja-JP" altLang="en-US" dirty="0" smtClean="0"/>
              <a:t>　  </a:t>
            </a:r>
            <a:r>
              <a:rPr lang="ja-JP" altLang="en-US" dirty="0" smtClean="0"/>
              <a:t>  </a:t>
            </a:r>
            <a:r>
              <a:rPr kumimoji="1" lang="ja-JP" altLang="en-US" dirty="0" smtClean="0"/>
              <a:t>実験・理論に並ぶ第</a:t>
            </a:r>
            <a:r>
              <a:rPr kumimoji="1" lang="en-US" altLang="ja-JP" dirty="0" smtClean="0"/>
              <a:t>3</a:t>
            </a:r>
            <a:r>
              <a:rPr kumimoji="1" lang="ja-JP" altLang="en-US" dirty="0" smtClean="0"/>
              <a:t>の研究手法として注目されている</a:t>
            </a:r>
            <a:endParaRPr kumimoji="1" lang="ja-JP" altLang="en-US" dirty="0"/>
          </a:p>
        </p:txBody>
      </p:sp>
      <p:sp>
        <p:nvSpPr>
          <p:cNvPr id="17" name="テキスト ボックス 16"/>
          <p:cNvSpPr txBox="1"/>
          <p:nvPr/>
        </p:nvSpPr>
        <p:spPr>
          <a:xfrm>
            <a:off x="376881" y="4725144"/>
            <a:ext cx="8587607" cy="923330"/>
          </a:xfrm>
          <a:prstGeom prst="rect">
            <a:avLst/>
          </a:prstGeom>
          <a:noFill/>
        </p:spPr>
        <p:txBody>
          <a:bodyPr wrap="none" rtlCol="0">
            <a:spAutoFit/>
          </a:bodyPr>
          <a:lstStyle/>
          <a:p>
            <a:r>
              <a:rPr lang="ja-JP" altLang="en-US" dirty="0" smtClean="0"/>
              <a:t>蛋白質への最初の適用例は、</a:t>
            </a:r>
            <a:r>
              <a:rPr lang="en-US" altLang="ja-JP" dirty="0" smtClean="0"/>
              <a:t>BPTI(</a:t>
            </a:r>
            <a:r>
              <a:rPr lang="en-US" altLang="ja-JP" u="sng" dirty="0" smtClean="0"/>
              <a:t>B</a:t>
            </a:r>
            <a:r>
              <a:rPr lang="en-US" altLang="ja-JP" dirty="0" smtClean="0"/>
              <a:t>ovine </a:t>
            </a:r>
            <a:r>
              <a:rPr lang="en-US" altLang="ja-JP" u="sng" dirty="0" smtClean="0"/>
              <a:t>P</a:t>
            </a:r>
            <a:r>
              <a:rPr lang="en-US" altLang="ja-JP" dirty="0" smtClean="0"/>
              <a:t>ancreatic </a:t>
            </a:r>
            <a:r>
              <a:rPr lang="en-US" altLang="ja-JP" u="sng" dirty="0" err="1" smtClean="0"/>
              <a:t>T</a:t>
            </a:r>
            <a:r>
              <a:rPr lang="en-US" altLang="ja-JP" dirty="0" err="1" smtClean="0"/>
              <a:t>rypsin</a:t>
            </a:r>
            <a:r>
              <a:rPr lang="en-US" altLang="ja-JP" dirty="0" smtClean="0"/>
              <a:t> </a:t>
            </a:r>
            <a:r>
              <a:rPr lang="en-US" altLang="ja-JP" u="sng" dirty="0" smtClean="0"/>
              <a:t>I</a:t>
            </a:r>
            <a:r>
              <a:rPr lang="en-US" altLang="ja-JP" dirty="0" smtClean="0"/>
              <a:t>nhibitor)</a:t>
            </a:r>
            <a:r>
              <a:rPr lang="ja-JP" altLang="en-US" dirty="0" smtClean="0"/>
              <a:t>と呼ばれる</a:t>
            </a:r>
            <a:endParaRPr lang="en-US" altLang="ja-JP" dirty="0" smtClean="0"/>
          </a:p>
          <a:p>
            <a:r>
              <a:rPr lang="en-US" altLang="ja-JP" dirty="0" smtClean="0"/>
              <a:t>58</a:t>
            </a:r>
            <a:r>
              <a:rPr lang="ja-JP" altLang="en-US" dirty="0" smtClean="0"/>
              <a:t>残基から成る真空中でのシミュレーションでわずかピコ</a:t>
            </a:r>
            <a:r>
              <a:rPr lang="en-US" altLang="ja-JP" dirty="0" smtClean="0"/>
              <a:t>(10</a:t>
            </a:r>
            <a:r>
              <a:rPr lang="en-US" altLang="ja-JP" baseline="30000" dirty="0" smtClean="0"/>
              <a:t>-12</a:t>
            </a:r>
            <a:r>
              <a:rPr lang="en-US" altLang="ja-JP" dirty="0" smtClean="0"/>
              <a:t>)</a:t>
            </a:r>
            <a:r>
              <a:rPr lang="ja-JP" altLang="en-US" dirty="0" smtClean="0"/>
              <a:t>秒の動きを計算したもの</a:t>
            </a:r>
            <a:endParaRPr lang="en-US" altLang="ja-JP" dirty="0" smtClean="0"/>
          </a:p>
          <a:p>
            <a:r>
              <a:rPr lang="ja-JP" altLang="en-US" dirty="0" smtClean="0"/>
              <a:t>　　　　　　　　          </a:t>
            </a:r>
            <a:r>
              <a:rPr lang="en-US" altLang="ja-JP" dirty="0" smtClean="0"/>
              <a:t>(</a:t>
            </a:r>
            <a:r>
              <a:rPr lang="en-US" altLang="ja-JP" sz="1400" dirty="0" smtClean="0"/>
              <a:t>J. A. </a:t>
            </a:r>
            <a:r>
              <a:rPr lang="en-US" altLang="ja-JP" sz="1400" dirty="0" err="1" smtClean="0"/>
              <a:t>McCammon</a:t>
            </a:r>
            <a:r>
              <a:rPr lang="en-US" altLang="ja-JP" sz="1400" dirty="0" smtClean="0"/>
              <a:t>, B. R. </a:t>
            </a:r>
            <a:r>
              <a:rPr lang="en-US" altLang="ja-JP" sz="1400" dirty="0" err="1" smtClean="0"/>
              <a:t>Gelin</a:t>
            </a:r>
            <a:r>
              <a:rPr lang="en-US" altLang="ja-JP" sz="1400" dirty="0" smtClean="0"/>
              <a:t>, M </a:t>
            </a:r>
            <a:r>
              <a:rPr lang="en-US" altLang="ja-JP" sz="1400" dirty="0" err="1" smtClean="0"/>
              <a:t>Karplus</a:t>
            </a:r>
            <a:r>
              <a:rPr lang="en-US" altLang="ja-JP" sz="1400" dirty="0" smtClean="0"/>
              <a:t>, Nature, </a:t>
            </a:r>
            <a:r>
              <a:rPr lang="en-US" altLang="ja-JP" sz="1400" b="1" dirty="0" smtClean="0"/>
              <a:t>267</a:t>
            </a:r>
            <a:r>
              <a:rPr lang="en-US" altLang="ja-JP" sz="1400" dirty="0" smtClean="0"/>
              <a:t>, 585 (1977))</a:t>
            </a:r>
          </a:p>
        </p:txBody>
      </p:sp>
      <p:cxnSp>
        <p:nvCxnSpPr>
          <p:cNvPr id="18" name="直線矢印コネクタ 17"/>
          <p:cNvCxnSpPr/>
          <p:nvPr/>
        </p:nvCxnSpPr>
        <p:spPr bwMode="auto">
          <a:xfrm>
            <a:off x="2555776" y="2821754"/>
            <a:ext cx="1152128" cy="1587"/>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bwMode="auto">
          <a:xfrm>
            <a:off x="5436096" y="2821754"/>
            <a:ext cx="1152128" cy="1587"/>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スライド番号プレースホルダ 18"/>
          <p:cNvSpPr>
            <a:spLocks noGrp="1"/>
          </p:cNvSpPr>
          <p:nvPr>
            <p:ph type="sldNum" sz="quarter" idx="12"/>
          </p:nvPr>
        </p:nvSpPr>
        <p:spPr/>
        <p:txBody>
          <a:bodyPr/>
          <a:lstStyle/>
          <a:p>
            <a:fld id="{1B2C0A51-D84E-4795-97CC-5D1960B01346}" type="slidenum">
              <a:rPr lang="ja-JP" altLang="en-US" smtClean="0"/>
              <a:pPr/>
              <a:t>7</a:t>
            </a:fld>
            <a:endParaRPr lang="ja-JP"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3"/>
          <p:cNvPicPr>
            <a:picLocks noChangeAspect="1" noChangeArrowheads="1"/>
          </p:cNvPicPr>
          <p:nvPr/>
        </p:nvPicPr>
        <p:blipFill>
          <a:blip r:embed="rId4" cstate="print"/>
          <a:srcRect l="35437" t="25830" r="38576" b="21881"/>
          <a:stretch>
            <a:fillRect/>
          </a:stretch>
        </p:blipFill>
        <p:spPr bwMode="auto">
          <a:xfrm rot="21072477">
            <a:off x="1236554" y="1362954"/>
            <a:ext cx="1340267" cy="1685487"/>
          </a:xfrm>
          <a:prstGeom prst="rect">
            <a:avLst/>
          </a:prstGeom>
          <a:noFill/>
          <a:ln w="9525">
            <a:noFill/>
            <a:miter lim="800000"/>
            <a:headEnd/>
            <a:tailEnd/>
          </a:ln>
        </p:spPr>
      </p:pic>
      <p:sp>
        <p:nvSpPr>
          <p:cNvPr id="1027" name="Rectangle 2"/>
          <p:cNvSpPr>
            <a:spLocks noGrp="1" noChangeArrowheads="1"/>
          </p:cNvSpPr>
          <p:nvPr>
            <p:ph type="title"/>
          </p:nvPr>
        </p:nvSpPr>
        <p:spPr/>
        <p:txBody>
          <a:bodyPr/>
          <a:lstStyle/>
          <a:p>
            <a:r>
              <a:rPr lang="ja-JP" altLang="en-US" sz="4000" dirty="0" smtClean="0"/>
              <a:t>生体分子の自由エネルギー地形計算</a:t>
            </a:r>
            <a:endParaRPr lang="en-US" altLang="ja-JP" sz="4000" dirty="0" smtClean="0"/>
          </a:p>
        </p:txBody>
      </p:sp>
      <p:sp>
        <p:nvSpPr>
          <p:cNvPr id="1080" name="テキスト ボックス 4"/>
          <p:cNvSpPr txBox="1">
            <a:spLocks noChangeArrowheads="1"/>
          </p:cNvSpPr>
          <p:nvPr/>
        </p:nvSpPr>
        <p:spPr bwMode="auto">
          <a:xfrm>
            <a:off x="1403648" y="3059754"/>
            <a:ext cx="1108018" cy="369246"/>
          </a:xfrm>
          <a:prstGeom prst="rect">
            <a:avLst/>
          </a:prstGeom>
          <a:noFill/>
          <a:ln w="9525">
            <a:noFill/>
            <a:miter lim="800000"/>
            <a:headEnd/>
            <a:tailEnd/>
          </a:ln>
        </p:spPr>
        <p:txBody>
          <a:bodyPr wrap="none">
            <a:spAutoFit/>
          </a:bodyPr>
          <a:lstStyle/>
          <a:p>
            <a:r>
              <a:rPr lang="ja-JP" altLang="en-US" dirty="0">
                <a:latin typeface="Calibri" pitchFamily="34" charset="0"/>
              </a:rPr>
              <a:t>初期構造</a:t>
            </a:r>
          </a:p>
        </p:txBody>
      </p:sp>
      <p:sp>
        <p:nvSpPr>
          <p:cNvPr id="1082" name="テキスト ボックス 8"/>
          <p:cNvSpPr txBox="1">
            <a:spLocks noChangeArrowheads="1"/>
          </p:cNvSpPr>
          <p:nvPr/>
        </p:nvSpPr>
        <p:spPr bwMode="auto">
          <a:xfrm>
            <a:off x="3076282" y="2708920"/>
            <a:ext cx="2287806" cy="646331"/>
          </a:xfrm>
          <a:prstGeom prst="rect">
            <a:avLst/>
          </a:prstGeom>
          <a:noFill/>
          <a:ln w="9525">
            <a:noFill/>
            <a:miter lim="800000"/>
            <a:headEnd/>
            <a:tailEnd/>
          </a:ln>
        </p:spPr>
        <p:txBody>
          <a:bodyPr wrap="none">
            <a:spAutoFit/>
          </a:bodyPr>
          <a:lstStyle/>
          <a:p>
            <a:r>
              <a:rPr lang="ja-JP" altLang="en-US" dirty="0" smtClean="0">
                <a:solidFill>
                  <a:srgbClr val="0000FF"/>
                </a:solidFill>
                <a:latin typeface="Calibri" pitchFamily="34" charset="0"/>
              </a:rPr>
              <a:t>            </a:t>
            </a:r>
            <a:r>
              <a:rPr lang="en-US" altLang="ja-JP" u="sng" dirty="0" smtClean="0">
                <a:solidFill>
                  <a:srgbClr val="0000FF"/>
                </a:solidFill>
                <a:latin typeface="Calibri" pitchFamily="34" charset="0"/>
              </a:rPr>
              <a:t>MD</a:t>
            </a:r>
            <a:r>
              <a:rPr lang="ja-JP" altLang="en-US" u="sng" dirty="0" smtClean="0">
                <a:solidFill>
                  <a:srgbClr val="0000FF"/>
                </a:solidFill>
                <a:latin typeface="Calibri" pitchFamily="34" charset="0"/>
              </a:rPr>
              <a:t>計算</a:t>
            </a:r>
            <a:endParaRPr lang="en-US" altLang="ja-JP" u="sng" dirty="0" smtClean="0">
              <a:solidFill>
                <a:srgbClr val="0000FF"/>
              </a:solidFill>
              <a:latin typeface="Calibri" pitchFamily="34" charset="0"/>
            </a:endParaRPr>
          </a:p>
          <a:p>
            <a:r>
              <a:rPr lang="en-US" altLang="ja-JP" dirty="0" smtClean="0">
                <a:solidFill>
                  <a:srgbClr val="0000FF"/>
                </a:solidFill>
                <a:latin typeface="Calibri" pitchFamily="34" charset="0"/>
              </a:rPr>
              <a:t>(</a:t>
            </a:r>
            <a:r>
              <a:rPr lang="ja-JP" altLang="en-US" dirty="0" smtClean="0">
                <a:solidFill>
                  <a:srgbClr val="0000FF"/>
                </a:solidFill>
                <a:latin typeface="Calibri" pitchFamily="34" charset="0"/>
              </a:rPr>
              <a:t>アンサンブルの生成</a:t>
            </a:r>
            <a:r>
              <a:rPr lang="en-US" altLang="ja-JP" dirty="0" smtClean="0">
                <a:solidFill>
                  <a:srgbClr val="0000FF"/>
                </a:solidFill>
                <a:latin typeface="Calibri" pitchFamily="34" charset="0"/>
              </a:rPr>
              <a:t>)</a:t>
            </a:r>
          </a:p>
        </p:txBody>
      </p:sp>
      <p:graphicFrame>
        <p:nvGraphicFramePr>
          <p:cNvPr id="1026" name="Object 1"/>
          <p:cNvGraphicFramePr>
            <a:graphicFrameLocks noChangeAspect="1"/>
          </p:cNvGraphicFramePr>
          <p:nvPr/>
        </p:nvGraphicFramePr>
        <p:xfrm>
          <a:off x="3444980" y="1772816"/>
          <a:ext cx="1559068" cy="936226"/>
        </p:xfrm>
        <a:graphic>
          <a:graphicData uri="http://schemas.openxmlformats.org/presentationml/2006/ole">
            <p:oleObj spid="_x0000_s1026" name="数式" r:id="rId5" imgW="698400" imgH="419040" progId="Equation.3">
              <p:embed/>
            </p:oleObj>
          </a:graphicData>
        </a:graphic>
      </p:graphicFrame>
      <p:sp>
        <p:nvSpPr>
          <p:cNvPr id="1083" name="テキスト ボックス 11"/>
          <p:cNvSpPr txBox="1">
            <a:spLocks noChangeArrowheads="1"/>
          </p:cNvSpPr>
          <p:nvPr/>
        </p:nvSpPr>
        <p:spPr bwMode="auto">
          <a:xfrm>
            <a:off x="3521178" y="1475578"/>
            <a:ext cx="1338854" cy="369246"/>
          </a:xfrm>
          <a:prstGeom prst="rect">
            <a:avLst/>
          </a:prstGeom>
          <a:noFill/>
          <a:ln w="9525">
            <a:noFill/>
            <a:miter lim="800000"/>
            <a:headEnd/>
            <a:tailEnd/>
          </a:ln>
        </p:spPr>
        <p:txBody>
          <a:bodyPr wrap="none">
            <a:spAutoFit/>
          </a:bodyPr>
          <a:lstStyle/>
          <a:p>
            <a:r>
              <a:rPr lang="ja-JP" altLang="en-US" u="sng" dirty="0">
                <a:solidFill>
                  <a:srgbClr val="0000FF"/>
                </a:solidFill>
                <a:latin typeface="Calibri" pitchFamily="34" charset="0"/>
              </a:rPr>
              <a:t>運動方程式</a:t>
            </a:r>
          </a:p>
        </p:txBody>
      </p:sp>
      <p:cxnSp>
        <p:nvCxnSpPr>
          <p:cNvPr id="13" name="直線矢印コネクタ 12"/>
          <p:cNvCxnSpPr/>
          <p:nvPr/>
        </p:nvCxnSpPr>
        <p:spPr bwMode="auto">
          <a:xfrm flipV="1">
            <a:off x="4924623" y="2276476"/>
            <a:ext cx="936397" cy="396"/>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rot="5400000">
            <a:off x="6067847" y="3422501"/>
            <a:ext cx="142875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47"/>
          <p:cNvGrpSpPr>
            <a:grpSpLocks/>
          </p:cNvGrpSpPr>
          <p:nvPr/>
        </p:nvGrpSpPr>
        <p:grpSpPr bwMode="auto">
          <a:xfrm>
            <a:off x="5715000" y="4000500"/>
            <a:ext cx="3000375" cy="2643188"/>
            <a:chOff x="5572132" y="4000504"/>
            <a:chExt cx="3000396" cy="2643206"/>
          </a:xfrm>
        </p:grpSpPr>
        <p:grpSp>
          <p:nvGrpSpPr>
            <p:cNvPr id="5" name="グループ化 28"/>
            <p:cNvGrpSpPr>
              <a:grpSpLocks/>
            </p:cNvGrpSpPr>
            <p:nvPr/>
          </p:nvGrpSpPr>
          <p:grpSpPr bwMode="auto">
            <a:xfrm>
              <a:off x="5572132" y="4000504"/>
              <a:ext cx="3000396" cy="2365390"/>
              <a:chOff x="5500694" y="3786190"/>
              <a:chExt cx="3000396" cy="2365390"/>
            </a:xfrm>
          </p:grpSpPr>
          <p:sp>
            <p:nvSpPr>
              <p:cNvPr id="23" name="フリーフォーム 22"/>
              <p:cNvSpPr/>
              <p:nvPr/>
            </p:nvSpPr>
            <p:spPr>
              <a:xfrm>
                <a:off x="5929322" y="4192593"/>
                <a:ext cx="2000264" cy="1736737"/>
              </a:xfrm>
              <a:custGeom>
                <a:avLst/>
                <a:gdLst>
                  <a:gd name="connsiteX0" fmla="*/ 0 w 2309248"/>
                  <a:gd name="connsiteY0" fmla="*/ 1821051 h 1821051"/>
                  <a:gd name="connsiteX1" fmla="*/ 573437 w 2309248"/>
                  <a:gd name="connsiteY1" fmla="*/ 464949 h 1821051"/>
                  <a:gd name="connsiteX2" fmla="*/ 1193370 w 2309248"/>
                  <a:gd name="connsiteY2" fmla="*/ 1697064 h 1821051"/>
                  <a:gd name="connsiteX3" fmla="*/ 1774556 w 2309248"/>
                  <a:gd name="connsiteY3" fmla="*/ 15498 h 1821051"/>
                  <a:gd name="connsiteX4" fmla="*/ 2309248 w 2309248"/>
                  <a:gd name="connsiteY4" fmla="*/ 1790054 h 1821051"/>
                  <a:gd name="connsiteX0" fmla="*/ 0 w 2309248"/>
                  <a:gd name="connsiteY0" fmla="*/ 1730010 h 1730010"/>
                  <a:gd name="connsiteX1" fmla="*/ 573437 w 2309248"/>
                  <a:gd name="connsiteY1" fmla="*/ 373908 h 1730010"/>
                  <a:gd name="connsiteX2" fmla="*/ 1193370 w 2309248"/>
                  <a:gd name="connsiteY2" fmla="*/ 1606023 h 1730010"/>
                  <a:gd name="connsiteX3" fmla="*/ 1785950 w 2309248"/>
                  <a:gd name="connsiteY3" fmla="*/ 15498 h 1730010"/>
                  <a:gd name="connsiteX4" fmla="*/ 2309248 w 2309248"/>
                  <a:gd name="connsiteY4" fmla="*/ 1699013 h 1730010"/>
                  <a:gd name="connsiteX0" fmla="*/ 0 w 2309248"/>
                  <a:gd name="connsiteY0" fmla="*/ 1730010 h 1730010"/>
                  <a:gd name="connsiteX1" fmla="*/ 500066 w 2309248"/>
                  <a:gd name="connsiteY1" fmla="*/ 372687 h 1730010"/>
                  <a:gd name="connsiteX2" fmla="*/ 1193370 w 2309248"/>
                  <a:gd name="connsiteY2" fmla="*/ 1606023 h 1730010"/>
                  <a:gd name="connsiteX3" fmla="*/ 1785950 w 2309248"/>
                  <a:gd name="connsiteY3" fmla="*/ 15498 h 1730010"/>
                  <a:gd name="connsiteX4" fmla="*/ 2309248 w 2309248"/>
                  <a:gd name="connsiteY4" fmla="*/ 1699013 h 1730010"/>
                  <a:gd name="connsiteX0" fmla="*/ 0 w 2309248"/>
                  <a:gd name="connsiteY0" fmla="*/ 1733159 h 1733159"/>
                  <a:gd name="connsiteX1" fmla="*/ 500066 w 2309248"/>
                  <a:gd name="connsiteY1" fmla="*/ 375836 h 1733159"/>
                  <a:gd name="connsiteX2" fmla="*/ 1214446 w 2309248"/>
                  <a:gd name="connsiteY2" fmla="*/ 1590282 h 1733159"/>
                  <a:gd name="connsiteX3" fmla="*/ 1785950 w 2309248"/>
                  <a:gd name="connsiteY3" fmla="*/ 18647 h 1733159"/>
                  <a:gd name="connsiteX4" fmla="*/ 2309248 w 2309248"/>
                  <a:gd name="connsiteY4" fmla="*/ 1702162 h 1733159"/>
                  <a:gd name="connsiteX0" fmla="*/ 0 w 2309248"/>
                  <a:gd name="connsiteY0" fmla="*/ 1804597 h 1804597"/>
                  <a:gd name="connsiteX1" fmla="*/ 500066 w 2309248"/>
                  <a:gd name="connsiteY1" fmla="*/ 447274 h 1804597"/>
                  <a:gd name="connsiteX2" fmla="*/ 1214446 w 2309248"/>
                  <a:gd name="connsiteY2" fmla="*/ 1661720 h 1804597"/>
                  <a:gd name="connsiteX3" fmla="*/ 1785950 w 2309248"/>
                  <a:gd name="connsiteY3" fmla="*/ 18647 h 1804597"/>
                  <a:gd name="connsiteX4" fmla="*/ 2309248 w 2309248"/>
                  <a:gd name="connsiteY4" fmla="*/ 1773600 h 1804597"/>
                  <a:gd name="connsiteX0" fmla="*/ 0 w 2357454"/>
                  <a:gd name="connsiteY0" fmla="*/ 1809763 h 1809763"/>
                  <a:gd name="connsiteX1" fmla="*/ 500066 w 2357454"/>
                  <a:gd name="connsiteY1" fmla="*/ 452440 h 1809763"/>
                  <a:gd name="connsiteX2" fmla="*/ 1214446 w 2357454"/>
                  <a:gd name="connsiteY2" fmla="*/ 1666886 h 1809763"/>
                  <a:gd name="connsiteX3" fmla="*/ 1785950 w 2357454"/>
                  <a:gd name="connsiteY3" fmla="*/ 23813 h 1809763"/>
                  <a:gd name="connsiteX4" fmla="*/ 2357454 w 2357454"/>
                  <a:gd name="connsiteY4" fmla="*/ 1809763 h 1809763"/>
                  <a:gd name="connsiteX0" fmla="*/ 0 w 2357454"/>
                  <a:gd name="connsiteY0" fmla="*/ 1809763 h 1809763"/>
                  <a:gd name="connsiteX1" fmla="*/ 500066 w 2357454"/>
                  <a:gd name="connsiteY1" fmla="*/ 452440 h 1809763"/>
                  <a:gd name="connsiteX2" fmla="*/ 1214446 w 2357454"/>
                  <a:gd name="connsiteY2" fmla="*/ 1666886 h 1809763"/>
                  <a:gd name="connsiteX3" fmla="*/ 1857388 w 2357454"/>
                  <a:gd name="connsiteY3" fmla="*/ 23813 h 1809763"/>
                  <a:gd name="connsiteX4" fmla="*/ 2357454 w 2357454"/>
                  <a:gd name="connsiteY4" fmla="*/ 1809763 h 1809763"/>
                  <a:gd name="connsiteX0" fmla="*/ 0 w 2357454"/>
                  <a:gd name="connsiteY0" fmla="*/ 1809763 h 1809763"/>
                  <a:gd name="connsiteX1" fmla="*/ 420974 w 2357454"/>
                  <a:gd name="connsiteY1" fmla="*/ 646344 h 1809763"/>
                  <a:gd name="connsiteX2" fmla="*/ 1214446 w 2357454"/>
                  <a:gd name="connsiteY2" fmla="*/ 1666886 h 1809763"/>
                  <a:gd name="connsiteX3" fmla="*/ 1857388 w 2357454"/>
                  <a:gd name="connsiteY3" fmla="*/ 23813 h 1809763"/>
                  <a:gd name="connsiteX4" fmla="*/ 2357454 w 2357454"/>
                  <a:gd name="connsiteY4" fmla="*/ 1809763 h 1809763"/>
                  <a:gd name="connsiteX0" fmla="*/ 0 w 2357454"/>
                  <a:gd name="connsiteY0" fmla="*/ 1885283 h 1885283"/>
                  <a:gd name="connsiteX1" fmla="*/ 420974 w 2357454"/>
                  <a:gd name="connsiteY1" fmla="*/ 721864 h 1885283"/>
                  <a:gd name="connsiteX2" fmla="*/ 1214446 w 2357454"/>
                  <a:gd name="connsiteY2" fmla="*/ 1742406 h 1885283"/>
                  <a:gd name="connsiteX3" fmla="*/ 1852285 w 2357454"/>
                  <a:gd name="connsiteY3" fmla="*/ 23813 h 1885283"/>
                  <a:gd name="connsiteX4" fmla="*/ 2357454 w 2357454"/>
                  <a:gd name="connsiteY4" fmla="*/ 1885283 h 1885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54" h="1885283">
                    <a:moveTo>
                      <a:pt x="0" y="1885283"/>
                    </a:moveTo>
                    <a:cubicBezTo>
                      <a:pt x="187271" y="1217564"/>
                      <a:pt x="218566" y="745677"/>
                      <a:pt x="420974" y="721864"/>
                    </a:cubicBezTo>
                    <a:cubicBezTo>
                      <a:pt x="623382" y="698051"/>
                      <a:pt x="975894" y="1858748"/>
                      <a:pt x="1214446" y="1742406"/>
                    </a:cubicBezTo>
                    <a:cubicBezTo>
                      <a:pt x="1452998" y="1626064"/>
                      <a:pt x="1661784" y="0"/>
                      <a:pt x="1852285" y="23813"/>
                    </a:cubicBezTo>
                    <a:cubicBezTo>
                      <a:pt x="2042786" y="47626"/>
                      <a:pt x="2183098" y="1005754"/>
                      <a:pt x="2357454" y="1885283"/>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cxnSp>
            <p:nvCxnSpPr>
              <p:cNvPr id="25" name="直線矢印コネクタ 24"/>
              <p:cNvCxnSpPr/>
              <p:nvPr/>
            </p:nvCxnSpPr>
            <p:spPr>
              <a:xfrm>
                <a:off x="5500694" y="5999180"/>
                <a:ext cx="300039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rot="16200000" flipV="1">
                <a:off x="4465637" y="4964123"/>
                <a:ext cx="2365391" cy="95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73" name="テキスト ボックス 12"/>
            <p:cNvSpPr txBox="1">
              <a:spLocks noChangeArrowheads="1"/>
            </p:cNvSpPr>
            <p:nvPr/>
          </p:nvSpPr>
          <p:spPr bwMode="auto">
            <a:xfrm>
              <a:off x="6500826" y="6274245"/>
              <a:ext cx="1108285" cy="369465"/>
            </a:xfrm>
            <a:prstGeom prst="rect">
              <a:avLst/>
            </a:prstGeom>
            <a:noFill/>
            <a:ln w="9525">
              <a:noFill/>
              <a:miter lim="800000"/>
              <a:headEnd/>
              <a:tailEnd/>
            </a:ln>
          </p:spPr>
          <p:txBody>
            <a:bodyPr wrap="none">
              <a:spAutoFit/>
            </a:bodyPr>
            <a:lstStyle/>
            <a:p>
              <a:r>
                <a:rPr lang="ja-JP" altLang="en-US">
                  <a:latin typeface="Calibri" pitchFamily="34" charset="0"/>
                </a:rPr>
                <a:t>反応座標</a:t>
              </a:r>
            </a:p>
          </p:txBody>
        </p:sp>
      </p:grpSp>
      <p:sp>
        <p:nvSpPr>
          <p:cNvPr id="1031" name="テキスト ボックス 12"/>
          <p:cNvSpPr txBox="1">
            <a:spLocks noChangeArrowheads="1"/>
          </p:cNvSpPr>
          <p:nvPr/>
        </p:nvSpPr>
        <p:spPr bwMode="auto">
          <a:xfrm rot="-5400000">
            <a:off x="5284737" y="4999316"/>
            <a:ext cx="633507" cy="369332"/>
          </a:xfrm>
          <a:prstGeom prst="rect">
            <a:avLst/>
          </a:prstGeom>
          <a:noFill/>
          <a:ln w="9525">
            <a:noFill/>
            <a:miter lim="800000"/>
            <a:headEnd/>
            <a:tailEnd/>
          </a:ln>
        </p:spPr>
        <p:txBody>
          <a:bodyPr wrap="none">
            <a:spAutoFit/>
          </a:bodyPr>
          <a:lstStyle/>
          <a:p>
            <a:r>
              <a:rPr lang="en-US" altLang="ja-JP" b="1" i="1" dirty="0" err="1" smtClean="0">
                <a:latin typeface="Calibri" pitchFamily="34" charset="0"/>
              </a:rPr>
              <a:t>Prob</a:t>
            </a:r>
            <a:endParaRPr lang="ja-JP" altLang="en-US" b="1" i="1" dirty="0">
              <a:latin typeface="Calibri" pitchFamily="34" charset="0"/>
            </a:endParaRPr>
          </a:p>
        </p:txBody>
      </p:sp>
      <p:cxnSp>
        <p:nvCxnSpPr>
          <p:cNvPr id="39" name="直線矢印コネクタ 38"/>
          <p:cNvCxnSpPr/>
          <p:nvPr/>
        </p:nvCxnSpPr>
        <p:spPr>
          <a:xfrm rot="10800000">
            <a:off x="3923929" y="4858891"/>
            <a:ext cx="1143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フリーフォーム 23"/>
          <p:cNvSpPr/>
          <p:nvPr/>
        </p:nvSpPr>
        <p:spPr>
          <a:xfrm rot="10800000">
            <a:off x="1280170" y="4460875"/>
            <a:ext cx="2000250" cy="1655763"/>
          </a:xfrm>
          <a:custGeom>
            <a:avLst/>
            <a:gdLst>
              <a:gd name="connsiteX0" fmla="*/ 0 w 2309248"/>
              <a:gd name="connsiteY0" fmla="*/ 1821051 h 1821051"/>
              <a:gd name="connsiteX1" fmla="*/ 573437 w 2309248"/>
              <a:gd name="connsiteY1" fmla="*/ 464949 h 1821051"/>
              <a:gd name="connsiteX2" fmla="*/ 1193370 w 2309248"/>
              <a:gd name="connsiteY2" fmla="*/ 1697064 h 1821051"/>
              <a:gd name="connsiteX3" fmla="*/ 1774556 w 2309248"/>
              <a:gd name="connsiteY3" fmla="*/ 15498 h 1821051"/>
              <a:gd name="connsiteX4" fmla="*/ 2309248 w 2309248"/>
              <a:gd name="connsiteY4" fmla="*/ 1790054 h 1821051"/>
              <a:gd name="connsiteX0" fmla="*/ 0 w 2309248"/>
              <a:gd name="connsiteY0" fmla="*/ 1730010 h 1730010"/>
              <a:gd name="connsiteX1" fmla="*/ 573437 w 2309248"/>
              <a:gd name="connsiteY1" fmla="*/ 373908 h 1730010"/>
              <a:gd name="connsiteX2" fmla="*/ 1193370 w 2309248"/>
              <a:gd name="connsiteY2" fmla="*/ 1606023 h 1730010"/>
              <a:gd name="connsiteX3" fmla="*/ 1785950 w 2309248"/>
              <a:gd name="connsiteY3" fmla="*/ 15498 h 1730010"/>
              <a:gd name="connsiteX4" fmla="*/ 2309248 w 2309248"/>
              <a:gd name="connsiteY4" fmla="*/ 1699013 h 1730010"/>
              <a:gd name="connsiteX0" fmla="*/ 0 w 2309248"/>
              <a:gd name="connsiteY0" fmla="*/ 1730010 h 1730010"/>
              <a:gd name="connsiteX1" fmla="*/ 500066 w 2309248"/>
              <a:gd name="connsiteY1" fmla="*/ 372687 h 1730010"/>
              <a:gd name="connsiteX2" fmla="*/ 1193370 w 2309248"/>
              <a:gd name="connsiteY2" fmla="*/ 1606023 h 1730010"/>
              <a:gd name="connsiteX3" fmla="*/ 1785950 w 2309248"/>
              <a:gd name="connsiteY3" fmla="*/ 15498 h 1730010"/>
              <a:gd name="connsiteX4" fmla="*/ 2309248 w 2309248"/>
              <a:gd name="connsiteY4" fmla="*/ 1699013 h 1730010"/>
              <a:gd name="connsiteX0" fmla="*/ 0 w 2309248"/>
              <a:gd name="connsiteY0" fmla="*/ 1733159 h 1733159"/>
              <a:gd name="connsiteX1" fmla="*/ 500066 w 2309248"/>
              <a:gd name="connsiteY1" fmla="*/ 375836 h 1733159"/>
              <a:gd name="connsiteX2" fmla="*/ 1214446 w 2309248"/>
              <a:gd name="connsiteY2" fmla="*/ 1590282 h 1733159"/>
              <a:gd name="connsiteX3" fmla="*/ 1785950 w 2309248"/>
              <a:gd name="connsiteY3" fmla="*/ 18647 h 1733159"/>
              <a:gd name="connsiteX4" fmla="*/ 2309248 w 2309248"/>
              <a:gd name="connsiteY4" fmla="*/ 1702162 h 1733159"/>
              <a:gd name="connsiteX0" fmla="*/ 0 w 2309248"/>
              <a:gd name="connsiteY0" fmla="*/ 1804597 h 1804597"/>
              <a:gd name="connsiteX1" fmla="*/ 500066 w 2309248"/>
              <a:gd name="connsiteY1" fmla="*/ 447274 h 1804597"/>
              <a:gd name="connsiteX2" fmla="*/ 1214446 w 2309248"/>
              <a:gd name="connsiteY2" fmla="*/ 1661720 h 1804597"/>
              <a:gd name="connsiteX3" fmla="*/ 1785950 w 2309248"/>
              <a:gd name="connsiteY3" fmla="*/ 18647 h 1804597"/>
              <a:gd name="connsiteX4" fmla="*/ 2309248 w 2309248"/>
              <a:gd name="connsiteY4" fmla="*/ 1773600 h 1804597"/>
              <a:gd name="connsiteX0" fmla="*/ 0 w 2357454"/>
              <a:gd name="connsiteY0" fmla="*/ 1809763 h 1809763"/>
              <a:gd name="connsiteX1" fmla="*/ 500066 w 2357454"/>
              <a:gd name="connsiteY1" fmla="*/ 452440 h 1809763"/>
              <a:gd name="connsiteX2" fmla="*/ 1214446 w 2357454"/>
              <a:gd name="connsiteY2" fmla="*/ 1666886 h 1809763"/>
              <a:gd name="connsiteX3" fmla="*/ 1785950 w 2357454"/>
              <a:gd name="connsiteY3" fmla="*/ 23813 h 1809763"/>
              <a:gd name="connsiteX4" fmla="*/ 2357454 w 2357454"/>
              <a:gd name="connsiteY4" fmla="*/ 1809763 h 1809763"/>
              <a:gd name="connsiteX0" fmla="*/ 0 w 2357454"/>
              <a:gd name="connsiteY0" fmla="*/ 1809763 h 1809763"/>
              <a:gd name="connsiteX1" fmla="*/ 500066 w 2357454"/>
              <a:gd name="connsiteY1" fmla="*/ 452440 h 1809763"/>
              <a:gd name="connsiteX2" fmla="*/ 1214446 w 2357454"/>
              <a:gd name="connsiteY2" fmla="*/ 1666886 h 1809763"/>
              <a:gd name="connsiteX3" fmla="*/ 1857388 w 2357454"/>
              <a:gd name="connsiteY3" fmla="*/ 23813 h 1809763"/>
              <a:gd name="connsiteX4" fmla="*/ 2357454 w 2357454"/>
              <a:gd name="connsiteY4" fmla="*/ 1809763 h 1809763"/>
              <a:gd name="connsiteX0" fmla="*/ 0 w 2357454"/>
              <a:gd name="connsiteY0" fmla="*/ 1381136 h 1381136"/>
              <a:gd name="connsiteX1" fmla="*/ 500066 w 2357454"/>
              <a:gd name="connsiteY1" fmla="*/ 23813 h 1381136"/>
              <a:gd name="connsiteX2" fmla="*/ 1214446 w 2357454"/>
              <a:gd name="connsiteY2" fmla="*/ 1238259 h 1381136"/>
              <a:gd name="connsiteX3" fmla="*/ 1852285 w 2357454"/>
              <a:gd name="connsiteY3" fmla="*/ 150496 h 1381136"/>
              <a:gd name="connsiteX4" fmla="*/ 2357454 w 2357454"/>
              <a:gd name="connsiteY4" fmla="*/ 1381136 h 1381136"/>
              <a:gd name="connsiteX0" fmla="*/ 0 w 2357454"/>
              <a:gd name="connsiteY0" fmla="*/ 1719820 h 1719820"/>
              <a:gd name="connsiteX1" fmla="*/ 505169 w 2357454"/>
              <a:gd name="connsiteY1" fmla="*/ 23813 h 1719820"/>
              <a:gd name="connsiteX2" fmla="*/ 1214446 w 2357454"/>
              <a:gd name="connsiteY2" fmla="*/ 1576943 h 1719820"/>
              <a:gd name="connsiteX3" fmla="*/ 1852285 w 2357454"/>
              <a:gd name="connsiteY3" fmla="*/ 489180 h 1719820"/>
              <a:gd name="connsiteX4" fmla="*/ 2357454 w 2357454"/>
              <a:gd name="connsiteY4" fmla="*/ 1719820 h 1719820"/>
              <a:gd name="connsiteX0" fmla="*/ 0 w 2357454"/>
              <a:gd name="connsiteY0" fmla="*/ 1797381 h 1797381"/>
              <a:gd name="connsiteX1" fmla="*/ 505169 w 2357454"/>
              <a:gd name="connsiteY1" fmla="*/ 23813 h 1797381"/>
              <a:gd name="connsiteX2" fmla="*/ 1214446 w 2357454"/>
              <a:gd name="connsiteY2" fmla="*/ 1654504 h 1797381"/>
              <a:gd name="connsiteX3" fmla="*/ 1852285 w 2357454"/>
              <a:gd name="connsiteY3" fmla="*/ 566741 h 1797381"/>
              <a:gd name="connsiteX4" fmla="*/ 2357454 w 2357454"/>
              <a:gd name="connsiteY4" fmla="*/ 1797381 h 179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54" h="1797381">
                <a:moveTo>
                  <a:pt x="0" y="1797381"/>
                </a:moveTo>
                <a:cubicBezTo>
                  <a:pt x="187271" y="1129662"/>
                  <a:pt x="302761" y="47626"/>
                  <a:pt x="505169" y="23813"/>
                </a:cubicBezTo>
                <a:cubicBezTo>
                  <a:pt x="707577" y="0"/>
                  <a:pt x="989927" y="1564016"/>
                  <a:pt x="1214446" y="1654504"/>
                </a:cubicBezTo>
                <a:cubicBezTo>
                  <a:pt x="1438965" y="1744992"/>
                  <a:pt x="1661784" y="542928"/>
                  <a:pt x="1852285" y="566741"/>
                </a:cubicBezTo>
                <a:cubicBezTo>
                  <a:pt x="2042786" y="590554"/>
                  <a:pt x="2183098" y="917852"/>
                  <a:pt x="2357454" y="1797381"/>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ja-JP" altLang="en-US"/>
          </a:p>
        </p:txBody>
      </p:sp>
      <p:sp>
        <p:nvSpPr>
          <p:cNvPr id="1067" name="テキスト ボックス 12"/>
          <p:cNvSpPr txBox="1">
            <a:spLocks noChangeArrowheads="1"/>
          </p:cNvSpPr>
          <p:nvPr/>
        </p:nvSpPr>
        <p:spPr bwMode="auto">
          <a:xfrm>
            <a:off x="1565920" y="6246813"/>
            <a:ext cx="1098550" cy="366712"/>
          </a:xfrm>
          <a:prstGeom prst="rect">
            <a:avLst/>
          </a:prstGeom>
          <a:noFill/>
          <a:ln w="9525">
            <a:noFill/>
            <a:miter lim="800000"/>
            <a:headEnd/>
            <a:tailEnd/>
          </a:ln>
        </p:spPr>
        <p:txBody>
          <a:bodyPr wrap="none">
            <a:spAutoFit/>
          </a:bodyPr>
          <a:lstStyle/>
          <a:p>
            <a:r>
              <a:rPr lang="ja-JP" altLang="en-US">
                <a:latin typeface="Calibri" pitchFamily="34" charset="0"/>
              </a:rPr>
              <a:t>反応座標</a:t>
            </a:r>
          </a:p>
        </p:txBody>
      </p:sp>
      <p:cxnSp>
        <p:nvCxnSpPr>
          <p:cNvPr id="44" name="直線矢印コネクタ 43"/>
          <p:cNvCxnSpPr/>
          <p:nvPr/>
        </p:nvCxnSpPr>
        <p:spPr>
          <a:xfrm>
            <a:off x="851545" y="6186488"/>
            <a:ext cx="3000375"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rot="16200000" flipV="1">
            <a:off x="-183505" y="5151438"/>
            <a:ext cx="2365375" cy="95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9" name="テキスト ボックス 14"/>
          <p:cNvSpPr txBox="1">
            <a:spLocks noChangeArrowheads="1"/>
          </p:cNvSpPr>
          <p:nvPr/>
        </p:nvSpPr>
        <p:spPr bwMode="auto">
          <a:xfrm rot="-5400000">
            <a:off x="-389086" y="4890294"/>
            <a:ext cx="2184400" cy="366712"/>
          </a:xfrm>
          <a:prstGeom prst="rect">
            <a:avLst/>
          </a:prstGeom>
          <a:noFill/>
          <a:ln w="9525">
            <a:noFill/>
            <a:miter lim="800000"/>
            <a:headEnd/>
            <a:tailEnd/>
          </a:ln>
        </p:spPr>
        <p:txBody>
          <a:bodyPr wrap="none">
            <a:spAutoFit/>
          </a:bodyPr>
          <a:lstStyle/>
          <a:p>
            <a:r>
              <a:rPr lang="ja-JP" altLang="en-US">
                <a:latin typeface="Calibri" pitchFamily="34" charset="0"/>
              </a:rPr>
              <a:t>自由エネルギー変化</a:t>
            </a:r>
          </a:p>
        </p:txBody>
      </p:sp>
      <p:sp>
        <p:nvSpPr>
          <p:cNvPr id="1034" name="テキスト ボックス 12"/>
          <p:cNvSpPr txBox="1">
            <a:spLocks noChangeArrowheads="1"/>
          </p:cNvSpPr>
          <p:nvPr/>
        </p:nvSpPr>
        <p:spPr bwMode="auto">
          <a:xfrm>
            <a:off x="3779912" y="4427820"/>
            <a:ext cx="1656184" cy="369332"/>
          </a:xfrm>
          <a:prstGeom prst="rect">
            <a:avLst/>
          </a:prstGeom>
          <a:noFill/>
          <a:ln w="9525">
            <a:noFill/>
            <a:miter lim="800000"/>
            <a:headEnd/>
            <a:tailEnd/>
          </a:ln>
        </p:spPr>
        <p:txBody>
          <a:bodyPr wrap="square">
            <a:spAutoFit/>
          </a:bodyPr>
          <a:lstStyle/>
          <a:p>
            <a:r>
              <a:rPr lang="ja-JP" altLang="en-US" b="1" dirty="0" smtClean="0">
                <a:solidFill>
                  <a:srgbClr val="FF0000"/>
                </a:solidFill>
                <a:latin typeface="ＭＳ 明朝" pitchFamily="17" charset="-128"/>
                <a:ea typeface="ＭＳ 明朝" pitchFamily="17" charset="-128"/>
              </a:rPr>
              <a:t>-</a:t>
            </a:r>
            <a:r>
              <a:rPr lang="en-US" altLang="ja-JP" b="1" i="1" dirty="0" err="1" smtClean="0">
                <a:solidFill>
                  <a:srgbClr val="FF0000"/>
                </a:solidFill>
                <a:ea typeface="ＭＳ 明朝" pitchFamily="17" charset="-128"/>
              </a:rPr>
              <a:t>k</a:t>
            </a:r>
            <a:r>
              <a:rPr lang="en-US" altLang="ja-JP" sz="1000" b="1" i="1" dirty="0" err="1" smtClean="0">
                <a:solidFill>
                  <a:srgbClr val="FF0000"/>
                </a:solidFill>
                <a:ea typeface="ＭＳ 明朝" pitchFamily="17" charset="-128"/>
              </a:rPr>
              <a:t>B</a:t>
            </a:r>
            <a:r>
              <a:rPr lang="en-US" altLang="ja-JP" b="1" i="1" dirty="0" err="1" smtClean="0">
                <a:solidFill>
                  <a:srgbClr val="FF0000"/>
                </a:solidFill>
                <a:ea typeface="ＭＳ 明朝" pitchFamily="17" charset="-128"/>
              </a:rPr>
              <a:t>T</a:t>
            </a:r>
            <a:r>
              <a:rPr lang="en-US" altLang="ja-JP" b="1" dirty="0" err="1" smtClean="0">
                <a:solidFill>
                  <a:srgbClr val="FF0000"/>
                </a:solidFill>
                <a:latin typeface="Calibri" pitchFamily="34" charset="0"/>
              </a:rPr>
              <a:t>log</a:t>
            </a:r>
            <a:r>
              <a:rPr lang="en-US" altLang="ja-JP" b="1" dirty="0" smtClean="0">
                <a:solidFill>
                  <a:srgbClr val="FF0000"/>
                </a:solidFill>
                <a:latin typeface="Calibri" pitchFamily="34" charset="0"/>
              </a:rPr>
              <a:t>(</a:t>
            </a:r>
            <a:r>
              <a:rPr lang="en-US" altLang="ja-JP" b="1" i="1" dirty="0" err="1" smtClean="0">
                <a:solidFill>
                  <a:srgbClr val="FF0000"/>
                </a:solidFill>
                <a:latin typeface="Calibri" pitchFamily="34" charset="0"/>
              </a:rPr>
              <a:t>Prob</a:t>
            </a:r>
            <a:r>
              <a:rPr lang="en-US" altLang="ja-JP" b="1" i="1" dirty="0" smtClean="0">
                <a:solidFill>
                  <a:srgbClr val="FF0000"/>
                </a:solidFill>
                <a:latin typeface="Calibri" pitchFamily="34" charset="0"/>
              </a:rPr>
              <a:t>)</a:t>
            </a:r>
            <a:endParaRPr lang="ja-JP" altLang="en-US" b="1" i="1" dirty="0">
              <a:solidFill>
                <a:srgbClr val="FF0000"/>
              </a:solidFill>
              <a:latin typeface="Calibri" pitchFamily="34" charset="0"/>
            </a:endParaRPr>
          </a:p>
        </p:txBody>
      </p:sp>
      <p:sp>
        <p:nvSpPr>
          <p:cNvPr id="31" name="角丸四角形 30"/>
          <p:cNvSpPr/>
          <p:nvPr/>
        </p:nvSpPr>
        <p:spPr>
          <a:xfrm>
            <a:off x="258937" y="2064271"/>
            <a:ext cx="928687" cy="42862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ja-JP" altLang="en-US" b="1" dirty="0">
                <a:solidFill>
                  <a:srgbClr val="000000"/>
                </a:solidFill>
              </a:rPr>
              <a:t>  入力</a:t>
            </a:r>
            <a:endParaRPr lang="en-US" altLang="ja-JP" b="1" dirty="0">
              <a:solidFill>
                <a:srgbClr val="000000"/>
              </a:solidFill>
            </a:endParaRPr>
          </a:p>
        </p:txBody>
      </p:sp>
      <p:sp>
        <p:nvSpPr>
          <p:cNvPr id="32" name="角丸四角形 31"/>
          <p:cNvSpPr/>
          <p:nvPr/>
        </p:nvSpPr>
        <p:spPr>
          <a:xfrm rot="16200000">
            <a:off x="5906145" y="3177828"/>
            <a:ext cx="928687" cy="428625"/>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ja-JP" altLang="en-US" b="1" dirty="0">
                <a:solidFill>
                  <a:srgbClr val="000000"/>
                </a:solidFill>
              </a:rPr>
              <a:t>  解析</a:t>
            </a:r>
            <a:endParaRPr lang="en-US" altLang="ja-JP" b="1" dirty="0">
              <a:solidFill>
                <a:srgbClr val="000000"/>
              </a:solidFill>
            </a:endParaRPr>
          </a:p>
        </p:txBody>
      </p:sp>
      <p:sp>
        <p:nvSpPr>
          <p:cNvPr id="33" name="角丸四角形 32"/>
          <p:cNvSpPr/>
          <p:nvPr/>
        </p:nvSpPr>
        <p:spPr>
          <a:xfrm>
            <a:off x="7963793" y="2060848"/>
            <a:ext cx="928687" cy="432048"/>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fontAlgn="auto">
              <a:spcBef>
                <a:spcPts val="0"/>
              </a:spcBef>
              <a:spcAft>
                <a:spcPts val="0"/>
              </a:spcAft>
              <a:defRPr/>
            </a:pPr>
            <a:r>
              <a:rPr lang="ja-JP" altLang="en-US" b="1" dirty="0">
                <a:solidFill>
                  <a:srgbClr val="000000"/>
                </a:solidFill>
              </a:rPr>
              <a:t>  出力</a:t>
            </a:r>
            <a:endParaRPr lang="en-US" altLang="ja-JP" b="1" dirty="0">
              <a:solidFill>
                <a:srgbClr val="000000"/>
              </a:solidFill>
            </a:endParaRPr>
          </a:p>
        </p:txBody>
      </p:sp>
      <p:cxnSp>
        <p:nvCxnSpPr>
          <p:cNvPr id="41" name="直線コネクタ 40"/>
          <p:cNvCxnSpPr/>
          <p:nvPr/>
        </p:nvCxnSpPr>
        <p:spPr>
          <a:xfrm rot="16200000" flipH="1">
            <a:off x="7710488" y="5853113"/>
            <a:ext cx="7143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rot="5400000">
            <a:off x="7179469" y="5464969"/>
            <a:ext cx="1500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rot="5400000">
            <a:off x="6893719" y="5322094"/>
            <a:ext cx="17859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5400000">
            <a:off x="6750844" y="5322094"/>
            <a:ext cx="17859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a:off x="6750844" y="5464969"/>
            <a:ext cx="1500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rot="16200000" flipH="1">
            <a:off x="6929438" y="5786438"/>
            <a:ext cx="857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rot="5400000">
            <a:off x="7036594" y="6036469"/>
            <a:ext cx="3571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rot="16200000" flipH="1">
            <a:off x="6929438" y="6072188"/>
            <a:ext cx="2857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16200000" flipH="1">
            <a:off x="6679406" y="5965032"/>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16200000" flipH="1">
            <a:off x="6357938" y="5786438"/>
            <a:ext cx="857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rot="16200000" flipH="1">
            <a:off x="6072188" y="5643563"/>
            <a:ext cx="114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23" idx="1"/>
          </p:cNvCxnSpPr>
          <p:nvPr/>
        </p:nvCxnSpPr>
        <p:spPr>
          <a:xfrm>
            <a:off x="6500813" y="5072063"/>
            <a:ext cx="0" cy="1143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p:nvPr/>
        </p:nvCxnSpPr>
        <p:spPr>
          <a:xfrm rot="5400000">
            <a:off x="5822156" y="5679282"/>
            <a:ext cx="10715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rot="5400000">
            <a:off x="5965031" y="5965032"/>
            <a:ext cx="500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rot="10800000" flipV="1">
            <a:off x="7929563" y="5500688"/>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rot="10800000" flipV="1">
            <a:off x="7786688" y="471487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rot="10800000" flipV="1">
            <a:off x="7643813" y="442912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rot="10800000" flipV="1">
            <a:off x="7500938" y="471487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0800000" flipV="1">
            <a:off x="7358063" y="5357813"/>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rot="10800000" flipV="1">
            <a:off x="7215188" y="585787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rot="10800000" flipV="1">
            <a:off x="7072313" y="5919788"/>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rot="10800000" flipV="1">
            <a:off x="6929438" y="5919788"/>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10800000" flipV="1">
            <a:off x="6786563" y="5776913"/>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10800000" flipV="1">
            <a:off x="6643688" y="5357813"/>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10800000" flipV="1">
            <a:off x="6500813" y="5072063"/>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10800000" flipV="1">
            <a:off x="6357938" y="513397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0800000" flipV="1">
            <a:off x="6215063" y="5705475"/>
            <a:ext cx="142875" cy="9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p:nvPr/>
        </p:nvCxnSpPr>
        <p:spPr bwMode="auto">
          <a:xfrm>
            <a:off x="2548359" y="2276872"/>
            <a:ext cx="863803" cy="1588"/>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2" name="角丸四角形 61"/>
          <p:cNvSpPr/>
          <p:nvPr/>
        </p:nvSpPr>
        <p:spPr>
          <a:xfrm>
            <a:off x="5940152" y="4365104"/>
            <a:ext cx="2448272" cy="1944216"/>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8"/>
          <p:cNvSpPr txBox="1">
            <a:spLocks noChangeArrowheads="1"/>
          </p:cNvSpPr>
          <p:nvPr/>
        </p:nvSpPr>
        <p:spPr bwMode="auto">
          <a:xfrm>
            <a:off x="7162265" y="2780928"/>
            <a:ext cx="1864613" cy="1200329"/>
          </a:xfrm>
          <a:prstGeom prst="rect">
            <a:avLst/>
          </a:prstGeom>
          <a:noFill/>
          <a:ln w="9525">
            <a:noFill/>
            <a:miter lim="800000"/>
            <a:headEnd/>
            <a:tailEnd/>
          </a:ln>
        </p:spPr>
        <p:txBody>
          <a:bodyPr wrap="none">
            <a:spAutoFit/>
          </a:bodyPr>
          <a:lstStyle/>
          <a:p>
            <a:r>
              <a:rPr lang="en-US" altLang="ja-JP" u="sng" dirty="0" smtClean="0">
                <a:solidFill>
                  <a:srgbClr val="FF0000"/>
                </a:solidFill>
                <a:latin typeface="Calibri" pitchFamily="34" charset="0"/>
              </a:rPr>
              <a:t>MD</a:t>
            </a:r>
            <a:r>
              <a:rPr lang="ja-JP" altLang="en-US" u="sng" dirty="0" smtClean="0">
                <a:solidFill>
                  <a:srgbClr val="FF0000"/>
                </a:solidFill>
                <a:latin typeface="Calibri" pitchFamily="34" charset="0"/>
              </a:rPr>
              <a:t>計算で正確な</a:t>
            </a:r>
            <a:endParaRPr lang="en-US" altLang="ja-JP" u="sng" dirty="0" smtClean="0">
              <a:solidFill>
                <a:srgbClr val="FF0000"/>
              </a:solidFill>
              <a:latin typeface="Calibri" pitchFamily="34" charset="0"/>
            </a:endParaRPr>
          </a:p>
          <a:p>
            <a:r>
              <a:rPr lang="ja-JP" altLang="en-US" u="sng" dirty="0" smtClean="0">
                <a:solidFill>
                  <a:srgbClr val="FF0000"/>
                </a:solidFill>
                <a:latin typeface="Calibri" pitchFamily="34" charset="0"/>
              </a:rPr>
              <a:t>ヒストグラムを</a:t>
            </a:r>
            <a:endParaRPr lang="en-US" altLang="ja-JP" u="sng" dirty="0" smtClean="0">
              <a:solidFill>
                <a:srgbClr val="FF0000"/>
              </a:solidFill>
              <a:latin typeface="Calibri" pitchFamily="34" charset="0"/>
            </a:endParaRPr>
          </a:p>
          <a:p>
            <a:r>
              <a:rPr lang="ja-JP" altLang="en-US" u="sng" dirty="0" smtClean="0">
                <a:solidFill>
                  <a:srgbClr val="FF0000"/>
                </a:solidFill>
                <a:latin typeface="Calibri" pitchFamily="34" charset="0"/>
              </a:rPr>
              <a:t>見積もることは</a:t>
            </a:r>
            <a:endParaRPr lang="en-US" altLang="ja-JP" u="sng" dirty="0" smtClean="0">
              <a:solidFill>
                <a:srgbClr val="FF0000"/>
              </a:solidFill>
              <a:latin typeface="Calibri" pitchFamily="34" charset="0"/>
            </a:endParaRPr>
          </a:p>
          <a:p>
            <a:r>
              <a:rPr lang="ja-JP" altLang="en-US" u="sng" dirty="0" smtClean="0">
                <a:solidFill>
                  <a:srgbClr val="FF0000"/>
                </a:solidFill>
                <a:latin typeface="Calibri" pitchFamily="34" charset="0"/>
              </a:rPr>
              <a:t>可能か？</a:t>
            </a:r>
            <a:endParaRPr lang="en-US" altLang="ja-JP" u="sng" dirty="0" smtClean="0">
              <a:solidFill>
                <a:srgbClr val="FF0000"/>
              </a:solidFill>
              <a:latin typeface="Calibri" pitchFamily="34" charset="0"/>
            </a:endParaRPr>
          </a:p>
        </p:txBody>
      </p:sp>
      <p:sp>
        <p:nvSpPr>
          <p:cNvPr id="66" name="テキスト ボックス 15"/>
          <p:cNvSpPr txBox="1">
            <a:spLocks noChangeArrowheads="1"/>
          </p:cNvSpPr>
          <p:nvPr/>
        </p:nvSpPr>
        <p:spPr bwMode="auto">
          <a:xfrm>
            <a:off x="1168078" y="3923764"/>
            <a:ext cx="2204450" cy="369332"/>
          </a:xfrm>
          <a:prstGeom prst="rect">
            <a:avLst/>
          </a:prstGeom>
          <a:noFill/>
          <a:ln w="9525">
            <a:noFill/>
            <a:miter lim="800000"/>
            <a:headEnd/>
            <a:tailEnd/>
          </a:ln>
        </p:spPr>
        <p:txBody>
          <a:bodyPr wrap="none">
            <a:spAutoFit/>
          </a:bodyPr>
          <a:lstStyle/>
          <a:p>
            <a:r>
              <a:rPr lang="ja-JP" altLang="en-US" dirty="0" smtClean="0">
                <a:latin typeface="Calibri" pitchFamily="34" charset="0"/>
              </a:rPr>
              <a:t>自由エネルギー地形</a:t>
            </a:r>
            <a:endParaRPr lang="ja-JP" altLang="en-US" dirty="0">
              <a:latin typeface="Calibri" pitchFamily="34" charset="0"/>
            </a:endParaRPr>
          </a:p>
        </p:txBody>
      </p:sp>
      <p:cxnSp>
        <p:nvCxnSpPr>
          <p:cNvPr id="68" name="直線矢印コネクタ 67"/>
          <p:cNvCxnSpPr/>
          <p:nvPr/>
        </p:nvCxnSpPr>
        <p:spPr>
          <a:xfrm rot="5400000">
            <a:off x="7308304" y="4077072"/>
            <a:ext cx="432048"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0" name="テキスト ボックス 15"/>
          <p:cNvSpPr txBox="1">
            <a:spLocks noChangeArrowheads="1"/>
          </p:cNvSpPr>
          <p:nvPr/>
        </p:nvSpPr>
        <p:spPr bwMode="auto">
          <a:xfrm>
            <a:off x="5845626" y="1990581"/>
            <a:ext cx="2031325" cy="646331"/>
          </a:xfrm>
          <a:prstGeom prst="rect">
            <a:avLst/>
          </a:prstGeom>
          <a:noFill/>
          <a:ln w="9525">
            <a:noFill/>
            <a:miter lim="800000"/>
            <a:headEnd/>
            <a:tailEnd/>
          </a:ln>
        </p:spPr>
        <p:txBody>
          <a:bodyPr wrap="none">
            <a:spAutoFit/>
          </a:bodyPr>
          <a:lstStyle/>
          <a:p>
            <a:r>
              <a:rPr lang="ja-JP" altLang="en-US" dirty="0" smtClean="0">
                <a:latin typeface="Calibri" pitchFamily="34" charset="0"/>
              </a:rPr>
              <a:t>原子座標の時系列</a:t>
            </a:r>
            <a:endParaRPr lang="en-US" altLang="ja-JP" dirty="0" smtClean="0">
              <a:latin typeface="Calibri" pitchFamily="34" charset="0"/>
            </a:endParaRPr>
          </a:p>
          <a:p>
            <a:r>
              <a:rPr lang="en-US" altLang="ja-JP" dirty="0" smtClean="0">
                <a:latin typeface="Calibri" pitchFamily="34" charset="0"/>
              </a:rPr>
              <a:t>      </a:t>
            </a:r>
            <a:r>
              <a:rPr lang="ja-JP" altLang="en-US" dirty="0" smtClean="0">
                <a:latin typeface="Calibri" pitchFamily="34" charset="0"/>
              </a:rPr>
              <a:t>アンサンブル</a:t>
            </a:r>
            <a:endParaRPr lang="ja-JP" altLang="en-US" dirty="0">
              <a:latin typeface="Calibri" pitchFamily="34" charset="0"/>
            </a:endParaRPr>
          </a:p>
        </p:txBody>
      </p:sp>
      <p:sp>
        <p:nvSpPr>
          <p:cNvPr id="72" name="スライド番号プレースホルダ 71"/>
          <p:cNvSpPr>
            <a:spLocks noGrp="1"/>
          </p:cNvSpPr>
          <p:nvPr>
            <p:ph type="sldNum" sz="quarter" idx="12"/>
          </p:nvPr>
        </p:nvSpPr>
        <p:spPr/>
        <p:txBody>
          <a:bodyPr/>
          <a:lstStyle/>
          <a:p>
            <a:fld id="{1B2C0A51-D84E-4795-97CC-5D1960B01346}" type="slidenum">
              <a:rPr lang="ja-JP" altLang="en-US" smtClean="0"/>
              <a:pPr/>
              <a:t>8</a:t>
            </a:fld>
            <a:endParaRPr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par>
                                <p:cTn id="8" presetID="3" presetClass="entr" presetSubtype="1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blinds(horizontal)">
                                      <p:cBhvr>
                                        <p:cTn id="10" dur="500"/>
                                        <p:tgtEl>
                                          <p:spTgt spid="6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linds(horizontal)">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80928"/>
            <a:ext cx="8229600" cy="1143000"/>
          </a:xfrm>
        </p:spPr>
        <p:txBody>
          <a:bodyPr>
            <a:normAutofit fontScale="90000"/>
          </a:bodyPr>
          <a:lstStyle/>
          <a:p>
            <a:r>
              <a:rPr kumimoji="1" lang="ja-JP" altLang="en-US" dirty="0" smtClean="0"/>
              <a:t>自由エネルギー地形</a:t>
            </a:r>
            <a:r>
              <a:rPr lang="ja-JP" altLang="en-US" dirty="0" smtClean="0"/>
              <a:t>計算の</a:t>
            </a:r>
            <a:r>
              <a:rPr lang="en-US" altLang="ja-JP" dirty="0" smtClean="0"/>
              <a:t/>
            </a:r>
            <a:br>
              <a:rPr lang="en-US" altLang="ja-JP" dirty="0" smtClean="0"/>
            </a:br>
            <a:r>
              <a:rPr lang="ja-JP" altLang="en-US" dirty="0" smtClean="0"/>
              <a:t>問題点を踏まえた</a:t>
            </a:r>
            <a:r>
              <a:rPr kumimoji="1" lang="ja-JP" altLang="en-US" dirty="0" smtClean="0"/>
              <a:t>研究目的</a:t>
            </a:r>
            <a:endParaRPr kumimoji="1" lang="ja-JP" altLang="en-US" dirty="0"/>
          </a:p>
        </p:txBody>
      </p:sp>
      <p:sp>
        <p:nvSpPr>
          <p:cNvPr id="4" name="スライド番号プレースホルダ 3"/>
          <p:cNvSpPr>
            <a:spLocks noGrp="1"/>
          </p:cNvSpPr>
          <p:nvPr>
            <p:ph type="sldNum" sz="quarter" idx="12"/>
          </p:nvPr>
        </p:nvSpPr>
        <p:spPr/>
        <p:txBody>
          <a:bodyPr/>
          <a:lstStyle/>
          <a:p>
            <a:fld id="{1B2C0A51-D84E-4795-97CC-5D1960B01346}" type="slidenum">
              <a:rPr lang="ja-JP" altLang="en-US" smtClean="0"/>
              <a:pPr/>
              <a:t>9</a:t>
            </a:fld>
            <a:endParaRPr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8404</TotalTime>
  <Words>2756</Words>
  <Application>Microsoft Office PowerPoint</Application>
  <PresentationFormat>画面に合わせる (4:3)</PresentationFormat>
  <Paragraphs>699</Paragraphs>
  <Slides>47</Slides>
  <Notes>47</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47</vt:i4>
      </vt:variant>
    </vt:vector>
  </HeadingPairs>
  <TitlesOfParts>
    <vt:vector size="49" baseType="lpstr">
      <vt:lpstr>Office テーマ</vt:lpstr>
      <vt:lpstr>数式</vt:lpstr>
      <vt:lpstr>超並列マルチスケールシミュレーションによる 生体分子の自由エネルギー地形解析</vt:lpstr>
      <vt:lpstr>発表内容</vt:lpstr>
      <vt:lpstr>1. 研究背景</vt:lpstr>
      <vt:lpstr>生体分子を理解するために</vt:lpstr>
      <vt:lpstr>計算手法の重要性 </vt:lpstr>
      <vt:lpstr>生体分子における 自由エネルギー地形</vt:lpstr>
      <vt:lpstr>生体分子シミュレーション</vt:lpstr>
      <vt:lpstr>生体分子の自由エネルギー地形計算</vt:lpstr>
      <vt:lpstr>自由エネルギー地形計算の 問題点を踏まえた研究目的</vt:lpstr>
      <vt:lpstr>自由エネルギー地形計算の問題点 を踏まえた研究目的</vt:lpstr>
      <vt:lpstr>2. 新規自由エネルギー地形計算手法</vt:lpstr>
      <vt:lpstr>本手法のコンセプト</vt:lpstr>
      <vt:lpstr>Multi-Scale Free Energy Landscape calculation method (MSFEL) R.Harada and A.Kitao Chem.Phys.Lett, 2011 in press</vt:lpstr>
      <vt:lpstr>Multi-Scale Free Energy Landscape calculation method (MSFEL)</vt:lpstr>
      <vt:lpstr>本手法の特徴</vt:lpstr>
      <vt:lpstr>本手法のストラテジー</vt:lpstr>
      <vt:lpstr>CG-モデルの有用性</vt:lpstr>
      <vt:lpstr>ステップ1. CG-MD</vt:lpstr>
      <vt:lpstr>ステップ2. データベースを用いた CG-&gt;AA mapping</vt:lpstr>
      <vt:lpstr>CG-&gt;AA mapping の精度評価</vt:lpstr>
      <vt:lpstr>本手法のストラテジー(続き)</vt:lpstr>
      <vt:lpstr>ステップ3.　独立全原子MD </vt:lpstr>
      <vt:lpstr>ステップ4.　自由エネルギー地形計算</vt:lpstr>
      <vt:lpstr>3. 小ペプチドによるベンチマーク (Met-enkephalin in vacuum)</vt:lpstr>
      <vt:lpstr>ステップ1. CG-MD  (Met-enkephalin:YGGFM)</vt:lpstr>
      <vt:lpstr>CG-MDのサンプリング効率</vt:lpstr>
      <vt:lpstr>  ステップ2. CG-&gt;AA mapping  ステップ3. 独立全原子MD </vt:lpstr>
      <vt:lpstr>トラジェクトリ間の重なりと 自由エネルギー地形の収束</vt:lpstr>
      <vt:lpstr>Step4. 自由エネルギー地形計算 (Met-enkephalin in vacuum)</vt:lpstr>
      <vt:lpstr>4. 手法を用いた小蛋白質の フォールディング研究 (submitted to J.Phys.Chem.B)</vt:lpstr>
      <vt:lpstr>ターゲット小蛋白質</vt:lpstr>
      <vt:lpstr>Chignolin (GYDPETGTWG)</vt:lpstr>
      <vt:lpstr>MSFELの実装 (Chignolin)</vt:lpstr>
      <vt:lpstr>レプリカ交換MD</vt:lpstr>
      <vt:lpstr>CG-MDにおけるサンプリング効率</vt:lpstr>
      <vt:lpstr>側鎖のサンプリング</vt:lpstr>
      <vt:lpstr>先行研究及び通常のMDとの比較</vt:lpstr>
      <vt:lpstr>疎水性残基の変異体解析</vt:lpstr>
      <vt:lpstr>自由エネルギー地形の比較  (Y2A及び W9A)</vt:lpstr>
      <vt:lpstr>疎水性残基における変異の影響</vt:lpstr>
      <vt:lpstr>Villin headpiece sub-domain (HP35)</vt:lpstr>
      <vt:lpstr>MSFELの実装 (HP35)</vt:lpstr>
      <vt:lpstr>フォールディング地形 (HP35)  通常のMDとの比較</vt:lpstr>
      <vt:lpstr>フォールディング地形 (HP35)  先行研究との比較</vt:lpstr>
      <vt:lpstr>5. 研究総括と研究展望</vt:lpstr>
      <vt:lpstr>今後の手法発展に向けて</vt:lpstr>
      <vt:lpstr>謝辞</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超並列マルチスケールシミュレーションによる 生体分子の自由エネルギー地形解析</dc:title>
  <dc:creator> </dc:creator>
  <cp:lastModifiedBy> </cp:lastModifiedBy>
  <cp:revision>772</cp:revision>
  <dcterms:created xsi:type="dcterms:W3CDTF">2011-01-08T11:20:56Z</dcterms:created>
  <dcterms:modified xsi:type="dcterms:W3CDTF">2011-01-27T23:46:53Z</dcterms:modified>
</cp:coreProperties>
</file>